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7.xml" ContentType="application/vnd.openxmlformats-officedocument.presentationml.tags+xml"/>
  <Override PartName="/ppt/notesSlides/notesSlide28.xml" ContentType="application/vnd.openxmlformats-officedocument.presentationml.notesSlide+xml"/>
  <Override PartName="/ppt/tags/tag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316" r:id="rId4"/>
    <p:sldId id="293" r:id="rId5"/>
    <p:sldId id="294" r:id="rId6"/>
    <p:sldId id="303" r:id="rId7"/>
    <p:sldId id="292" r:id="rId8"/>
    <p:sldId id="304" r:id="rId9"/>
    <p:sldId id="295" r:id="rId10"/>
    <p:sldId id="296" r:id="rId11"/>
    <p:sldId id="318" r:id="rId12"/>
    <p:sldId id="287" r:id="rId13"/>
    <p:sldId id="277" r:id="rId14"/>
    <p:sldId id="290" r:id="rId15"/>
    <p:sldId id="291" r:id="rId16"/>
    <p:sldId id="320" r:id="rId17"/>
    <p:sldId id="305" r:id="rId18"/>
    <p:sldId id="259" r:id="rId19"/>
    <p:sldId id="309" r:id="rId20"/>
    <p:sldId id="262" r:id="rId21"/>
    <p:sldId id="327" r:id="rId22"/>
    <p:sldId id="328" r:id="rId23"/>
    <p:sldId id="263" r:id="rId24"/>
    <p:sldId id="264" r:id="rId25"/>
    <p:sldId id="276" r:id="rId26"/>
    <p:sldId id="275" r:id="rId27"/>
    <p:sldId id="274" r:id="rId28"/>
    <p:sldId id="322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308" r:id="rId37"/>
    <p:sldId id="279" r:id="rId38"/>
    <p:sldId id="310" r:id="rId39"/>
    <p:sldId id="284" r:id="rId40"/>
    <p:sldId id="313" r:id="rId41"/>
    <p:sldId id="283" r:id="rId42"/>
    <p:sldId id="324" r:id="rId43"/>
    <p:sldId id="282" r:id="rId44"/>
    <p:sldId id="307" r:id="rId45"/>
    <p:sldId id="273" r:id="rId46"/>
    <p:sldId id="280" r:id="rId47"/>
    <p:sldId id="30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5" autoAdjust="0"/>
    <p:restoredTop sz="56366" autoAdjust="0"/>
  </p:normalViewPr>
  <p:slideViewPr>
    <p:cSldViewPr snapToGrid="0">
      <p:cViewPr varScale="1">
        <p:scale>
          <a:sx n="48" d="100"/>
          <a:sy n="48" d="100"/>
        </p:scale>
        <p:origin x="171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19B1-620A-4413-B6A8-C646AA1FD521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AF6A-348F-412A-B2CE-E19B15394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Apparently, TCP has severe latency and CPU overhead issues. RDMA, a technology that has been introduced for around 20 years for high performance computing, finally got its chance.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63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5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0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5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2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0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3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56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9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6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6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8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1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3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28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4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3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0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3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9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6BB15-EEDA-4B3E-B71F-8F333D71E4DC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9167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5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5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346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2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60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19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87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370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0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8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9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63563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8149F1A-B585-428B-A6E9-ADAF54E9F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7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6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6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4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7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11E30-9832-4A06-85EC-2F760EA939C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8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6819-3B51-4E9E-AEBB-EDD7E6B093D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hyperlink" Target="http://conferences.sigcomm.org/sigcomm/2015/pdf/papers/p523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gcomm.org/sites/default/files/ccr/papers/2015/August/2829988-2787496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305" y="1356725"/>
            <a:ext cx="10444843" cy="2387600"/>
          </a:xfrm>
        </p:spPr>
        <p:txBody>
          <a:bodyPr>
            <a:normAutofit/>
          </a:bodyPr>
          <a:lstStyle/>
          <a:p>
            <a:r>
              <a:rPr lang="en-US" dirty="0"/>
              <a:t>RDMA Deployments: From Cloud Computing to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882" y="4240953"/>
            <a:ext cx="9144000" cy="979712"/>
          </a:xfrm>
        </p:spPr>
        <p:txBody>
          <a:bodyPr>
            <a:normAutofit/>
          </a:bodyPr>
          <a:lstStyle/>
          <a:p>
            <a:r>
              <a:rPr lang="en-US" sz="2900" dirty="0"/>
              <a:t>Chuanxiong Guo</a:t>
            </a:r>
            <a:endParaRPr lang="en-US" dirty="0"/>
          </a:p>
          <a:p>
            <a:endParaRPr lang="en-US" sz="2900" dirty="0"/>
          </a:p>
          <a:p>
            <a:endParaRPr lang="en-US" sz="29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95727" y="5577099"/>
            <a:ext cx="9144000" cy="94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Hot Interconnects 2017</a:t>
            </a:r>
          </a:p>
          <a:p>
            <a:r>
              <a:rPr lang="en-US" sz="2900" dirty="0"/>
              <a:t>August 29 2017</a:t>
            </a:r>
          </a:p>
          <a:p>
            <a:endParaRPr lang="en-US" sz="2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48B0A-732C-4AC2-9B2F-9B00FFA7944C}"/>
              </a:ext>
            </a:extLst>
          </p:cNvPr>
          <p:cNvSpPr txBox="1"/>
          <p:nvPr/>
        </p:nvSpPr>
        <p:spPr>
          <a:xfrm>
            <a:off x="4778356" y="4697445"/>
            <a:ext cx="2995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114671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605" y="2514208"/>
            <a:ext cx="75057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An RDMA renaissance story 	</a:t>
            </a:r>
          </a:p>
        </p:txBody>
      </p:sp>
    </p:spTree>
    <p:extLst>
      <p:ext uri="{BB962C8B-B14F-4D97-AF65-F5344CB8AC3E}">
        <p14:creationId xmlns:p14="http://schemas.microsoft.com/office/powerpoint/2010/main" val="230697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Direct Memory Access (RDMA): Method of accessing memory on a remote system </a:t>
            </a:r>
            <a:r>
              <a:rPr lang="en-US" b="1" i="1" dirty="0"/>
              <a:t>without</a:t>
            </a:r>
            <a:r>
              <a:rPr lang="en-US" dirty="0"/>
              <a:t> interrupting the processing of the CPU(s) on that system </a:t>
            </a:r>
          </a:p>
          <a:p>
            <a:r>
              <a:rPr lang="en-US" dirty="0" err="1"/>
              <a:t>IBVerbs</a:t>
            </a:r>
            <a:r>
              <a:rPr lang="en-US" dirty="0"/>
              <a:t>/</a:t>
            </a:r>
            <a:r>
              <a:rPr lang="en-US" dirty="0" err="1"/>
              <a:t>NetDirect</a:t>
            </a:r>
            <a:r>
              <a:rPr lang="en-US" dirty="0"/>
              <a:t> for RDMA programing </a:t>
            </a:r>
          </a:p>
          <a:p>
            <a:r>
              <a:rPr lang="en-US" dirty="0"/>
              <a:t>RDMA offloads packet processing protocols to the NIC</a:t>
            </a:r>
          </a:p>
          <a:p>
            <a:r>
              <a:rPr lang="en-US" dirty="0"/>
              <a:t>RDMA in Ethernet based data centers (RoCEv2)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RoCEv2: RDMA over Commodity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924" y="2561295"/>
            <a:ext cx="4854890" cy="274327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RoCEv2 for Ethernet based data centers</a:t>
            </a:r>
          </a:p>
          <a:p>
            <a:r>
              <a:rPr lang="en-US" sz="9600"/>
              <a:t>RoCEv2 </a:t>
            </a:r>
            <a:r>
              <a:rPr lang="en-US" sz="9600" dirty="0"/>
              <a:t>encapsulates packets in UDP</a:t>
            </a:r>
          </a:p>
          <a:p>
            <a:r>
              <a:rPr lang="en-US" sz="9600" dirty="0"/>
              <a:t>OS kernel is not in data path</a:t>
            </a:r>
          </a:p>
          <a:p>
            <a:r>
              <a:rPr lang="en-US" sz="9600" dirty="0"/>
              <a:t>NIC for network protocol processing and message DMA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A5102E-A9EE-4FF3-8040-C5AA84843611}"/>
              </a:ext>
            </a:extLst>
          </p:cNvPr>
          <p:cNvGrpSpPr/>
          <p:nvPr/>
        </p:nvGrpSpPr>
        <p:grpSpPr>
          <a:xfrm>
            <a:off x="836610" y="1932624"/>
            <a:ext cx="6197348" cy="4565599"/>
            <a:chOff x="5966647" y="1582307"/>
            <a:chExt cx="6197348" cy="4565599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129175" y="2736748"/>
              <a:ext cx="2905997" cy="3014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6587299" y="2893027"/>
              <a:ext cx="1329234" cy="5163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TCP/IP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1020" y="3569597"/>
              <a:ext cx="1335513" cy="273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NIC driver</a:t>
              </a:r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 rot="16200000">
              <a:off x="5887752" y="2140161"/>
              <a:ext cx="537460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User</a:t>
              </a:r>
              <a:endParaRPr lang="en-US" sz="1300" dirty="0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 rot="16200000">
              <a:off x="5809886" y="3368576"/>
              <a:ext cx="669486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Kernel</a:t>
              </a:r>
              <a:endParaRPr lang="en-US" sz="130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6129175" y="3946332"/>
              <a:ext cx="290599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 rot="16200000">
              <a:off x="5652366" y="4645038"/>
              <a:ext cx="950811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Hardware</a:t>
              </a:r>
              <a:endParaRPr lang="en-US" sz="13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81020" y="2012996"/>
              <a:ext cx="2454152" cy="489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9188" y="4064586"/>
              <a:ext cx="2637191" cy="1186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64571" y="4157677"/>
              <a:ext cx="1187329" cy="441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RDMA transport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59273" y="4675932"/>
              <a:ext cx="1187863" cy="20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IP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7299" y="4954252"/>
              <a:ext cx="1877048" cy="219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Ethernet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52628" y="1582307"/>
              <a:ext cx="1130309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app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78819" y="2111027"/>
              <a:ext cx="358346" cy="3002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98994" y="4183005"/>
              <a:ext cx="358346" cy="3002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4" idx="2"/>
              <a:endCxn id="25" idx="0"/>
            </p:cNvCxnSpPr>
            <p:nvPr/>
          </p:nvCxnSpPr>
          <p:spPr>
            <a:xfrm>
              <a:off x="8757992" y="2411271"/>
              <a:ext cx="20175" cy="177173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459809" y="4452600"/>
              <a:ext cx="624701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9273" y="2423871"/>
              <a:ext cx="1276326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verbs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9599452" y="2720280"/>
              <a:ext cx="2539457" cy="227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10700973" y="2895299"/>
              <a:ext cx="1355017" cy="5163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TCP/IP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700973" y="3571869"/>
              <a:ext cx="1320833" cy="273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NIC driver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9526804" y="3946332"/>
              <a:ext cx="2635984" cy="227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>
            <a:xfrm>
              <a:off x="9599452" y="2015268"/>
              <a:ext cx="2454152" cy="489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526804" y="4066858"/>
              <a:ext cx="2637191" cy="1186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178942" y="4956524"/>
              <a:ext cx="1877048" cy="219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Ethernet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280244" y="1584579"/>
              <a:ext cx="1130309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app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529434" y="2092117"/>
              <a:ext cx="624701" cy="2704947"/>
              <a:chOff x="12632040" y="2720223"/>
              <a:chExt cx="624701" cy="270494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2785819" y="2720223"/>
                <a:ext cx="358346" cy="30024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2785819" y="4823365"/>
                <a:ext cx="358346" cy="30024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>
                <a:stCxn id="58" idx="2"/>
                <a:endCxn id="59" idx="0"/>
              </p:cNvCxnSpPr>
              <p:nvPr/>
            </p:nvCxnSpPr>
            <p:spPr>
              <a:xfrm>
                <a:off x="12964992" y="3020467"/>
                <a:ext cx="0" cy="180289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2632040" y="5082149"/>
                <a:ext cx="624701" cy="34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DMA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0386889" y="2426143"/>
              <a:ext cx="1276326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verbs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804629" y="4330757"/>
              <a:ext cx="0" cy="1400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794566" y="4342018"/>
              <a:ext cx="1435" cy="1389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804629" y="5731178"/>
              <a:ext cx="2991372" cy="0"/>
            </a:xfrm>
            <a:prstGeom prst="lin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loud Callout 76"/>
            <p:cNvSpPr/>
            <p:nvPr/>
          </p:nvSpPr>
          <p:spPr>
            <a:xfrm>
              <a:off x="8443395" y="5383550"/>
              <a:ext cx="1729268" cy="76435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Lossless network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169695" y="4167202"/>
              <a:ext cx="1187329" cy="441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RDMA transport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73923" y="4685457"/>
              <a:ext cx="1187863" cy="20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IP </a:t>
              </a:r>
            </a:p>
          </p:txBody>
        </p:sp>
        <p:cxnSp>
          <p:nvCxnSpPr>
            <p:cNvPr id="23" name="Straight Connector 22"/>
            <p:cNvCxnSpPr>
              <a:endCxn id="25" idx="1"/>
            </p:cNvCxnSpPr>
            <p:nvPr/>
          </p:nvCxnSpPr>
          <p:spPr>
            <a:xfrm>
              <a:off x="7804629" y="4330757"/>
              <a:ext cx="794365" cy="2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9" idx="3"/>
            </p:cNvCxnSpPr>
            <p:nvPr/>
          </p:nvCxnSpPr>
          <p:spPr>
            <a:xfrm flipV="1">
              <a:off x="10041559" y="4342018"/>
              <a:ext cx="754442" cy="3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589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benefit: latency reduction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5" y="1377959"/>
            <a:ext cx="7162648" cy="537198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89837"/>
              </p:ext>
            </p:extLst>
          </p:nvPr>
        </p:nvGraphicFramePr>
        <p:xfrm>
          <a:off x="524105" y="2149311"/>
          <a:ext cx="4011929" cy="238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Msg</a:t>
                      </a:r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size</a:t>
                      </a:r>
                      <a:endParaRPr lang="en-US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TCP</a:t>
                      </a:r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P50 (us)</a:t>
                      </a:r>
                      <a:endParaRPr lang="en-US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TCP P99</a:t>
                      </a:r>
                    </a:p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(us)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RDMA</a:t>
                      </a:r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P50</a:t>
                      </a:r>
                    </a:p>
                    <a:p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(us)</a:t>
                      </a:r>
                      <a:endParaRPr lang="en-US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RDMA P99</a:t>
                      </a:r>
                    </a:p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(us)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1KB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236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16KB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788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117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128KB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1483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2491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551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1MB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5290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6195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1783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2214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512" y="4826524"/>
            <a:ext cx="415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small </a:t>
            </a:r>
            <a:r>
              <a:rPr lang="en-US" dirty="0" err="1"/>
              <a:t>msgs</a:t>
            </a:r>
            <a:r>
              <a:rPr lang="en-US" dirty="0"/>
              <a:t> (&lt;32KB), OS processing latency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large </a:t>
            </a:r>
            <a:r>
              <a:rPr lang="en-US" dirty="0" err="1"/>
              <a:t>msgs</a:t>
            </a:r>
            <a:r>
              <a:rPr lang="en-US" dirty="0"/>
              <a:t> (100KB+), speed matters</a:t>
            </a:r>
          </a:p>
        </p:txBody>
      </p:sp>
    </p:spTree>
    <p:extLst>
      <p:ext uri="{BB962C8B-B14F-4D97-AF65-F5344CB8AC3E}">
        <p14:creationId xmlns:p14="http://schemas.microsoft.com/office/powerpoint/2010/main" val="233023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benefit: CPU overhead reduction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968" y="135654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9261" y="1358280"/>
            <a:ext cx="98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045725" y="3448280"/>
            <a:ext cx="1861851" cy="4875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7872" y="3078948"/>
            <a:ext cx="201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ND connection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0299" y="41533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40G NIC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61" y="1690688"/>
            <a:ext cx="4409246" cy="5024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3" y="1729737"/>
            <a:ext cx="4310209" cy="49460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93812" y="5316583"/>
            <a:ext cx="170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37Gb/s </a:t>
            </a:r>
            <a:r>
              <a:rPr lang="en-US" dirty="0" err="1"/>
              <a:t>goodput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89032" y="5682343"/>
            <a:ext cx="351163" cy="33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67994" y="5685915"/>
            <a:ext cx="625406" cy="218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7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E0C27-9E2D-4FEA-92D6-5DFBAE91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4" y="1581230"/>
            <a:ext cx="5688674" cy="4605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3DAAC-D797-4304-9281-E01A465B3746}"/>
              </a:ext>
            </a:extLst>
          </p:cNvPr>
          <p:cNvSpPr txBox="1"/>
          <p:nvPr/>
        </p:nvSpPr>
        <p:spPr>
          <a:xfrm>
            <a:off x="580103" y="6324303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RDMA: Single QP, 88 Gb/s, 1.7% 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F911E-96FC-4DB8-B76C-60BD8ABBF167}"/>
              </a:ext>
            </a:extLst>
          </p:cNvPr>
          <p:cNvSpPr txBox="1"/>
          <p:nvPr/>
        </p:nvSpPr>
        <p:spPr>
          <a:xfrm>
            <a:off x="6325867" y="6211669"/>
            <a:ext cx="413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TCP: Eight connections, 30-50Gb/s,</a:t>
            </a:r>
          </a:p>
          <a:p>
            <a:r>
              <a:rPr lang="en-US" dirty="0">
                <a:highlight>
                  <a:srgbClr val="FFFF00"/>
                </a:highlight>
              </a:rPr>
              <a:t>Client: 2.6%, Server: 4.3% CPU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4A5EE-DA7D-4B38-8166-6548106D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3" y="0"/>
            <a:ext cx="10515600" cy="1325563"/>
          </a:xfrm>
        </p:spPr>
        <p:txBody>
          <a:bodyPr/>
          <a:lstStyle/>
          <a:p>
            <a:r>
              <a:rPr lang="en-US" dirty="0"/>
              <a:t>RDMA benefit: CPU overhead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7604E-4A0B-4033-962E-B99495B58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868" y="1581229"/>
            <a:ext cx="5611436" cy="46053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B73B47-E036-4B41-B77A-0F1DE91BFEE1}"/>
              </a:ext>
            </a:extLst>
          </p:cNvPr>
          <p:cNvSpPr/>
          <p:nvPr/>
        </p:nvSpPr>
        <p:spPr>
          <a:xfrm>
            <a:off x="249155" y="1153421"/>
            <a:ext cx="635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Intel(R) Xeon(R) CPU E5-2690 v4 @ 2.60GHz, two sockets 28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C7C372-CFCB-45DD-B744-E4D3D076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039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RoCEv2 needs a lossless Ethernet network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E48F14-911F-4D39-9552-F530EFAD2DFD}"/>
              </a:ext>
            </a:extLst>
          </p:cNvPr>
          <p:cNvSpPr/>
          <p:nvPr/>
        </p:nvSpPr>
        <p:spPr>
          <a:xfrm>
            <a:off x="848032" y="4059021"/>
            <a:ext cx="7826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PFC for hop-by-hop flow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DCQCN for connection-level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52274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Priority-based flow control (PFC)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5625"/>
            <a:ext cx="391088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Hop-by-hop flow control, with eight priorities for HOL blocking mitigation</a:t>
            </a:r>
          </a:p>
          <a:p>
            <a:r>
              <a:rPr lang="en-US" sz="2400" dirty="0"/>
              <a:t>The priority in data packets is carried in the VLAN tag</a:t>
            </a:r>
          </a:p>
          <a:p>
            <a:r>
              <a:rPr lang="en-US" sz="2400" dirty="0"/>
              <a:t>PFC pause frame to inform the upstream to stop</a:t>
            </a:r>
          </a:p>
          <a:p>
            <a:r>
              <a:rPr lang="en-US" sz="2400" dirty="0"/>
              <a:t>PFC causes HOL and colleterial damage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5909" y="1882121"/>
            <a:ext cx="1789889" cy="1400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15021" y="1851450"/>
            <a:ext cx="1515862" cy="1429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787541" y="2471059"/>
            <a:ext cx="3005846" cy="673108"/>
            <a:chOff x="6787541" y="2471059"/>
            <a:chExt cx="3005846" cy="67310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787541" y="2768800"/>
              <a:ext cx="30058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021030" y="2774835"/>
              <a:ext cx="1752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PFC pause frame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76090" y="2471059"/>
              <a:ext cx="442549" cy="2672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570211" y="1421439"/>
            <a:ext cx="12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Egress port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61085" y="1368425"/>
            <a:ext cx="12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Ingress port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013262" y="1908631"/>
            <a:ext cx="1550607" cy="1278295"/>
            <a:chOff x="5013262" y="1908631"/>
            <a:chExt cx="1550607" cy="1278295"/>
          </a:xfrm>
        </p:grpSpPr>
        <p:cxnSp>
          <p:nvCxnSpPr>
            <p:cNvPr id="11" name="Straight Connector 10"/>
            <p:cNvCxnSpPr/>
            <p:nvPr/>
          </p:nvCxnSpPr>
          <p:spPr>
            <a:xfrm rot="10800000" flipV="1">
              <a:off x="5471821" y="2209625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5472749" y="2005588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6550897" y="2005588"/>
              <a:ext cx="0" cy="20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10800000">
              <a:off x="6255706" y="2005588"/>
              <a:ext cx="291354" cy="204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 flipV="1">
              <a:off x="5468579" y="2498207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5469507" y="2294170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6547655" y="2294170"/>
              <a:ext cx="0" cy="20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10800000">
              <a:off x="6339028" y="2294167"/>
              <a:ext cx="204790" cy="199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0800000">
              <a:off x="6049158" y="2294169"/>
              <a:ext cx="291354" cy="2009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 flipV="1">
              <a:off x="5484793" y="3146718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5485721" y="2942681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6563869" y="2942681"/>
              <a:ext cx="0" cy="20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 rot="10800000">
              <a:off x="6270169" y="2942681"/>
              <a:ext cx="291354" cy="204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5979742" y="2942681"/>
              <a:ext cx="291354" cy="204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13262" y="190863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29580" y="221318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25309" y="28175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p7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97131" y="1536214"/>
            <a:ext cx="3005846" cy="843786"/>
            <a:chOff x="6797131" y="1536214"/>
            <a:chExt cx="3005846" cy="84378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797131" y="2370272"/>
              <a:ext cx="3005846" cy="9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005672" y="1536214"/>
              <a:ext cx="1291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packet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08743" y="2045532"/>
              <a:ext cx="812907" cy="28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8622" y="1953737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p0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48234" y="1822600"/>
            <a:ext cx="1433258" cy="1278295"/>
            <a:chOff x="10027973" y="1885921"/>
            <a:chExt cx="1433258" cy="1278295"/>
          </a:xfrm>
        </p:grpSpPr>
        <p:sp>
          <p:nvSpPr>
            <p:cNvPr id="44" name="TextBox 43"/>
            <p:cNvSpPr txBox="1"/>
            <p:nvPr/>
          </p:nvSpPr>
          <p:spPr>
            <a:xfrm>
              <a:off x="11024355" y="188592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p0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0027973" y="2030707"/>
              <a:ext cx="1433258" cy="1133509"/>
              <a:chOff x="10027973" y="2030707"/>
              <a:chExt cx="1433258" cy="113350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10027973" y="2030707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0031808" y="2255257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031808" y="2030707"/>
                <a:ext cx="0" cy="224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10034154" y="2030707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10039217" y="234847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0038289" y="257302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038289" y="2348475"/>
                <a:ext cx="0" cy="224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10042126" y="2348475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332553" y="2348475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10035973" y="288998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0035045" y="311453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0035045" y="2889985"/>
                <a:ext cx="0" cy="224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0038882" y="2889985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037717" y="2209625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31639" y="2794884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623714" y="2349889"/>
                <a:ext cx="291354" cy="2229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0187803" y="2604691"/>
            <a:ext cx="1614737" cy="972106"/>
            <a:chOff x="10187803" y="2604691"/>
            <a:chExt cx="1614737" cy="972106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0768714" y="2604691"/>
              <a:ext cx="677" cy="87483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187803" y="3207465"/>
              <a:ext cx="1614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XOFF threshold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20597" y="3873861"/>
            <a:ext cx="6855724" cy="2023000"/>
            <a:chOff x="4720597" y="3873861"/>
            <a:chExt cx="6855724" cy="2023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0597" y="3873861"/>
              <a:ext cx="6855724" cy="20230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148459" y="4968231"/>
              <a:ext cx="1291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packet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8350069" y="4609910"/>
              <a:ext cx="351404" cy="358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832769" y="5217864"/>
            <a:ext cx="6889667" cy="1390847"/>
            <a:chOff x="4832769" y="5217864"/>
            <a:chExt cx="6889667" cy="139084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2769" y="5879646"/>
              <a:ext cx="6889667" cy="729065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9810538" y="5217864"/>
              <a:ext cx="1752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PFC pause frame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0768714" y="5587196"/>
              <a:ext cx="337407" cy="292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12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DCQCN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854" y="4777544"/>
            <a:ext cx="8229600" cy="18623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CP:</a:t>
            </a:r>
            <a:r>
              <a:rPr lang="en-US" sz="2400" dirty="0"/>
              <a:t> Switches use ECN for packet marking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NP</a:t>
            </a:r>
            <a:r>
              <a:rPr lang="en-US" sz="2400" dirty="0"/>
              <a:t>: periodically check if ECN-marked packets arrived, if so, notify the sender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RP</a:t>
            </a:r>
            <a:r>
              <a:rPr lang="en-US" sz="2400" dirty="0"/>
              <a:t>: adjust sending rate based on NP feedbacks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CC7C25-DC00-4E1D-89B7-CC2D8E406FF1}"/>
              </a:ext>
            </a:extLst>
          </p:cNvPr>
          <p:cNvGrpSpPr/>
          <p:nvPr/>
        </p:nvGrpSpPr>
        <p:grpSpPr>
          <a:xfrm>
            <a:off x="2229854" y="1633584"/>
            <a:ext cx="6862218" cy="1689431"/>
            <a:chOff x="2642730" y="2119202"/>
            <a:chExt cx="6862218" cy="1689431"/>
          </a:xfrm>
        </p:grpSpPr>
        <p:pic>
          <p:nvPicPr>
            <p:cNvPr id="5" name="Picture 4" descr="SimpleExampl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5407549" y="2167328"/>
              <a:ext cx="1065441" cy="698006"/>
            </a:xfrm>
            <a:prstGeom prst="rect">
              <a:avLst/>
            </a:prstGeom>
          </p:spPr>
        </p:pic>
        <p:pic>
          <p:nvPicPr>
            <p:cNvPr id="7" name="Picture 6" descr="SimpleExampl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3529762" y="2127223"/>
              <a:ext cx="547150" cy="649705"/>
            </a:xfrm>
            <a:prstGeom prst="rect">
              <a:avLst/>
            </a:prstGeom>
          </p:spPr>
        </p:pic>
        <p:pic>
          <p:nvPicPr>
            <p:cNvPr id="8" name="Picture 7" descr="SimpleExampl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7996990" y="2119202"/>
              <a:ext cx="547150" cy="649705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954379" y="2492179"/>
              <a:ext cx="16282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344654" y="2503271"/>
              <a:ext cx="1732547" cy="130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42730" y="2776928"/>
              <a:ext cx="22857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Sender NIC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 Point 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RP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85500" y="2792970"/>
              <a:ext cx="22371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Switch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Congestion Point (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50089" y="2792970"/>
              <a:ext cx="2354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Receiver NIC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Notification Point (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148EEB9-98D6-4811-9472-785BCC82B906}"/>
              </a:ext>
            </a:extLst>
          </p:cNvPr>
          <p:cNvSpPr txBox="1"/>
          <p:nvPr/>
        </p:nvSpPr>
        <p:spPr>
          <a:xfrm>
            <a:off x="2593823" y="3470286"/>
            <a:ext cx="7117735" cy="107721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DCQCN = Keep PFC + Use ECN + hardware rate-based congestion control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1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8643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The deployment, safety, and 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939" y="3378719"/>
            <a:ext cx="4435084" cy="1620792"/>
          </a:xfrm>
        </p:spPr>
        <p:txBody>
          <a:bodyPr>
            <a:normAutofit/>
          </a:bodyPr>
          <a:lstStyle/>
          <a:p>
            <a:r>
              <a:rPr lang="en-US" dirty="0"/>
              <a:t>Issues of VLAN-based PFC</a:t>
            </a:r>
          </a:p>
          <a:p>
            <a:r>
              <a:rPr lang="en-US" dirty="0"/>
              <a:t>RDMA transport livelock</a:t>
            </a:r>
          </a:p>
          <a:p>
            <a:r>
              <a:rPr lang="en-US" dirty="0"/>
              <a:t>PFC deadlock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9C533-02A7-42E4-89F0-F07F16A88CDD}"/>
              </a:ext>
            </a:extLst>
          </p:cNvPr>
          <p:cNvSpPr/>
          <p:nvPr/>
        </p:nvSpPr>
        <p:spPr>
          <a:xfrm>
            <a:off x="5427023" y="3924985"/>
            <a:ext cx="443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PFC pause frame storm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Slow-receiver symptom</a:t>
            </a:r>
          </a:p>
        </p:txBody>
      </p:sp>
    </p:spTree>
    <p:extLst>
      <p:ext uri="{BB962C8B-B14F-4D97-AF65-F5344CB8AC3E}">
        <p14:creationId xmlns:p14="http://schemas.microsoft.com/office/powerpoint/2010/main" val="31144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1D85-5BAF-4ABF-BECA-427EAF70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10652BB5-424F-478C-AE67-914282FA0B99}"/>
              </a:ext>
            </a:extLst>
          </p:cNvPr>
          <p:cNvSpPr txBox="1">
            <a:spLocks/>
          </p:cNvSpPr>
          <p:nvPr/>
        </p:nvSpPr>
        <p:spPr>
          <a:xfrm>
            <a:off x="783669" y="283405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cap="none" dirty="0">
                <a:solidFill>
                  <a:srgbClr val="0070C0"/>
                </a:solidFill>
                <a:latin typeface="Calibri Light" panose="020F0302020204030204"/>
              </a:rPr>
              <a:t>The Rising of Cloud Computing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66BAAB-1EFC-43E0-928B-3D3231F7CE96}"/>
              </a:ext>
            </a:extLst>
          </p:cNvPr>
          <p:cNvGrpSpPr/>
          <p:nvPr/>
        </p:nvGrpSpPr>
        <p:grpSpPr>
          <a:xfrm>
            <a:off x="256427" y="4325365"/>
            <a:ext cx="3178280" cy="1475308"/>
            <a:chOff x="441479" y="3344212"/>
            <a:chExt cx="3242013" cy="15048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685BE4-9B8C-41E5-AB1B-166983AA862E}"/>
                </a:ext>
              </a:extLst>
            </p:cNvPr>
            <p:cNvSpPr txBox="1"/>
            <p:nvPr/>
          </p:nvSpPr>
          <p:spPr>
            <a:xfrm>
              <a:off x="441479" y="3344212"/>
              <a:ext cx="1367278" cy="1504891"/>
            </a:xfrm>
            <a:prstGeom prst="rect">
              <a:avLst/>
            </a:prstGeom>
            <a:noFill/>
          </p:spPr>
          <p:txBody>
            <a:bodyPr wrap="none" lIns="277892" tIns="277892" rIns="277892" bIns="277892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4400">
                  <a:gradFill>
                    <a:gsLst>
                      <a:gs pos="2917">
                        <a:srgbClr val="ECECEC"/>
                      </a:gs>
                      <a:gs pos="30000">
                        <a:srgbClr val="ECECEC"/>
                      </a:gs>
                    </a:gsLst>
                    <a:lin ang="5400000" scaled="0"/>
                  </a:gradFill>
                  <a:latin typeface="+mj-lt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spc="-412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40</a:t>
              </a:r>
              <a:endParaRPr kumimoji="0" lang="en-US" sz="8627" b="0" i="0" u="none" strike="noStrike" kern="1200" cap="none" spc="-412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BFF8B9-719B-4E39-9ACD-F8CB3A1895D4}"/>
                </a:ext>
              </a:extLst>
            </p:cNvPr>
            <p:cNvSpPr txBox="1"/>
            <p:nvPr/>
          </p:nvSpPr>
          <p:spPr>
            <a:xfrm>
              <a:off x="1598595" y="3696210"/>
              <a:ext cx="2084897" cy="766328"/>
            </a:xfrm>
            <a:prstGeom prst="rect">
              <a:avLst/>
            </a:prstGeom>
            <a:noFill/>
          </p:spPr>
          <p:txBody>
            <a:bodyPr wrap="square" lIns="277892" tIns="277892" rIns="277892" bIns="277892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4400">
                  <a:gradFill>
                    <a:gsLst>
                      <a:gs pos="2917">
                        <a:srgbClr val="ECECEC"/>
                      </a:gs>
                      <a:gs pos="30000">
                        <a:srgbClr val="ECECEC"/>
                      </a:gs>
                    </a:gsLst>
                    <a:lin ang="5400000" scaled="0"/>
                  </a:gradFill>
                  <a:latin typeface="+mj-lt"/>
                </a:defRPr>
              </a:lvl1pPr>
            </a:lstStyle>
            <a:p>
              <a:pPr marL="0" marR="0" lvl="0" indent="0" algn="l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72" b="0" i="0" u="none" strike="noStrike" kern="0" cap="none" spc="49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49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Issues of VLAN-based PFC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457" y="1956871"/>
            <a:ext cx="6906491" cy="3279593"/>
          </a:xfrm>
        </p:spPr>
        <p:txBody>
          <a:bodyPr>
            <a:noAutofit/>
          </a:bodyPr>
          <a:lstStyle/>
          <a:p>
            <a:r>
              <a:rPr lang="en-US" dirty="0"/>
              <a:t>Our data center networks run L3 IP forwarding, no standard way for carrying VLAN tags among the switches in L3 networks</a:t>
            </a:r>
          </a:p>
          <a:p>
            <a:r>
              <a:rPr lang="en-US" dirty="0"/>
              <a:t>VLAN config breaks PXE boot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65EB0-F601-41D4-80B7-9B9E7613FBAC}"/>
              </a:ext>
            </a:extLst>
          </p:cNvPr>
          <p:cNvGrpSpPr/>
          <p:nvPr/>
        </p:nvGrpSpPr>
        <p:grpSpPr>
          <a:xfrm>
            <a:off x="7977256" y="1191168"/>
            <a:ext cx="3811566" cy="5223104"/>
            <a:chOff x="7977256" y="1191168"/>
            <a:chExt cx="3811566" cy="5223104"/>
          </a:xfrm>
        </p:grpSpPr>
        <p:sp>
          <p:nvSpPr>
            <p:cNvPr id="10" name="Rectangle 9"/>
            <p:cNvSpPr/>
            <p:nvPr/>
          </p:nvSpPr>
          <p:spPr>
            <a:xfrm>
              <a:off x="8295123" y="3885776"/>
              <a:ext cx="1437896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TOR Switch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95123" y="5499872"/>
              <a:ext cx="1437896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NIC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11" idx="0"/>
              <a:endCxn id="10" idx="2"/>
            </p:cNvCxnSpPr>
            <p:nvPr/>
          </p:nvCxnSpPr>
          <p:spPr>
            <a:xfrm flipV="1">
              <a:off x="9014071" y="4800176"/>
              <a:ext cx="0" cy="69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endCxn id="21" idx="5"/>
            </p:cNvCxnSpPr>
            <p:nvPr/>
          </p:nvCxnSpPr>
          <p:spPr>
            <a:xfrm flipH="1" flipV="1">
              <a:off x="9123758" y="4884771"/>
              <a:ext cx="1055320" cy="990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122210" y="4717091"/>
              <a:ext cx="1666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Trunk mode for VLAN tag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6055" y="5579364"/>
              <a:ext cx="1829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 VLAN tag when PXE boot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8858950" y="4619963"/>
              <a:ext cx="310242" cy="3102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D6802506-26FA-48D1-8B7E-B48F6CBBC214}"/>
                </a:ext>
              </a:extLst>
            </p:cNvPr>
            <p:cNvSpPr/>
            <p:nvPr/>
          </p:nvSpPr>
          <p:spPr>
            <a:xfrm>
              <a:off x="7977256" y="2582779"/>
              <a:ext cx="2073630" cy="101388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998159-FAE0-46BE-A37A-B4524E9CE1D8}"/>
                </a:ext>
              </a:extLst>
            </p:cNvPr>
            <p:cNvSpPr/>
            <p:nvPr/>
          </p:nvSpPr>
          <p:spPr>
            <a:xfrm>
              <a:off x="8295123" y="1191168"/>
              <a:ext cx="1437896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PS Service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26BB3E9-9080-4B54-BE7B-87C7A7C8BEAB}"/>
                </a:ext>
              </a:extLst>
            </p:cNvPr>
            <p:cNvCxnSpPr>
              <a:stCxn id="10" idx="0"/>
              <a:endCxn id="5" idx="1"/>
            </p:cNvCxnSpPr>
            <p:nvPr/>
          </p:nvCxnSpPr>
          <p:spPr>
            <a:xfrm flipV="1">
              <a:off x="9014071" y="3595587"/>
              <a:ext cx="0" cy="2901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8F731C-698C-4D6B-A591-DD9D197C76D0}"/>
                </a:ext>
              </a:extLst>
            </p:cNvPr>
            <p:cNvCxnSpPr>
              <a:stCxn id="5" idx="3"/>
              <a:endCxn id="14" idx="2"/>
            </p:cNvCxnSpPr>
            <p:nvPr/>
          </p:nvCxnSpPr>
          <p:spPr>
            <a:xfrm flipV="1">
              <a:off x="9014071" y="2105568"/>
              <a:ext cx="0" cy="5351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5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Our solution: DSCP-based PFC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548"/>
            <a:ext cx="6906491" cy="1852572"/>
          </a:xfrm>
        </p:spPr>
        <p:txBody>
          <a:bodyPr>
            <a:noAutofit/>
          </a:bodyPr>
          <a:lstStyle/>
          <a:p>
            <a:r>
              <a:rPr lang="en-US" dirty="0"/>
              <a:t>DSCP field for carrying the priority value</a:t>
            </a:r>
          </a:p>
          <a:p>
            <a:r>
              <a:rPr lang="en-US" dirty="0"/>
              <a:t>No change needed for the PFC pause frame</a:t>
            </a:r>
          </a:p>
          <a:p>
            <a:r>
              <a:rPr lang="en-US" dirty="0"/>
              <a:t>Supported by major switch/NIC venders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123" y="5256193"/>
            <a:ext cx="6889667" cy="729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3013" y="4750690"/>
            <a:ext cx="17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PFC pause frame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647845" y="5029993"/>
            <a:ext cx="567630" cy="22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122" y="3997491"/>
            <a:ext cx="6889667" cy="777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0411" y="3350788"/>
            <a:ext cx="129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packet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002059" y="3663785"/>
            <a:ext cx="479849" cy="357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9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RDMA transport livelock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7112778" y="3803387"/>
            <a:ext cx="1209367" cy="323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86641" y="1594945"/>
            <a:ext cx="2846500" cy="5170320"/>
            <a:chOff x="2860334" y="1460393"/>
            <a:chExt cx="2846500" cy="517032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60334" y="1474555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865760" y="1942268"/>
              <a:ext cx="2804480" cy="381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19720" y="1598445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0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865760" y="2353977"/>
              <a:ext cx="2804480" cy="38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11664" y="2025224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1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918688" y="4495938"/>
              <a:ext cx="2788146" cy="436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9248" y="3063715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N+1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2918688" y="3813319"/>
              <a:ext cx="2732718" cy="406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865760" y="3917186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NAK 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865760" y="2732329"/>
              <a:ext cx="2804480" cy="35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865760" y="3184259"/>
              <a:ext cx="2811897" cy="394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ultiply 33"/>
            <p:cNvSpPr/>
            <p:nvPr/>
          </p:nvSpPr>
          <p:spPr>
            <a:xfrm>
              <a:off x="4184117" y="2581889"/>
              <a:ext cx="389066" cy="60883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30538" y="4347709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899853" y="4870605"/>
              <a:ext cx="2806981" cy="40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30538" y="4870605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865760" y="3583004"/>
              <a:ext cx="2811897" cy="3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918688" y="5223978"/>
              <a:ext cx="2788146" cy="428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27825" y="5239937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66042" y="3456131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3677" y="6261381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Go-back-0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648480" y="1460393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719902" y="1538646"/>
            <a:ext cx="2846500" cy="5219764"/>
            <a:chOff x="8436626" y="1387011"/>
            <a:chExt cx="2846500" cy="5219764"/>
          </a:xfrm>
        </p:grpSpPr>
        <p:sp>
          <p:nvSpPr>
            <p:cNvPr id="42" name="TextBox 41"/>
            <p:cNvSpPr txBox="1"/>
            <p:nvPr/>
          </p:nvSpPr>
          <p:spPr>
            <a:xfrm>
              <a:off x="9510198" y="6237443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Go-back-N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8436626" y="1401173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8442052" y="1868886"/>
              <a:ext cx="2804480" cy="381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088920" y="1568269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0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8442052" y="2280595"/>
              <a:ext cx="2804480" cy="38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9101508" y="2153580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1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8494980" y="4422556"/>
              <a:ext cx="2788146" cy="436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9129261" y="2988663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8494980" y="3739937"/>
              <a:ext cx="2732718" cy="406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8442052" y="384380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NAK N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442052" y="2658947"/>
              <a:ext cx="2804480" cy="35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442052" y="3110877"/>
              <a:ext cx="2811897" cy="394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Multiply 71"/>
            <p:cNvSpPr/>
            <p:nvPr/>
          </p:nvSpPr>
          <p:spPr>
            <a:xfrm>
              <a:off x="9760409" y="2508507"/>
              <a:ext cx="389066" cy="60883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406830" y="4274327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N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8476145" y="4797223"/>
              <a:ext cx="2806981" cy="40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9406830" y="4797223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N+1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8442052" y="3509622"/>
              <a:ext cx="2811897" cy="3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494980" y="5150596"/>
              <a:ext cx="2788146" cy="428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9404117" y="5166555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N+2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42334" y="3382749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N+2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1224772" y="1387011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09210" y="3548014"/>
            <a:ext cx="978074" cy="607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Sender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47517" y="3548014"/>
            <a:ext cx="978074" cy="607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Receiver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898247" y="2817440"/>
            <a:ext cx="886794" cy="73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512692" y="2210001"/>
            <a:ext cx="978074" cy="607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cxnSp>
        <p:nvCxnSpPr>
          <p:cNvPr id="14" name="Straight Arrow Connector 13"/>
          <p:cNvCxnSpPr>
            <a:endCxn id="50" idx="0"/>
          </p:cNvCxnSpPr>
          <p:nvPr/>
        </p:nvCxnSpPr>
        <p:spPr>
          <a:xfrm>
            <a:off x="2318124" y="2829800"/>
            <a:ext cx="718430" cy="71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01729" y="2873739"/>
            <a:ext cx="0" cy="83977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21413" y="3057838"/>
            <a:ext cx="1811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Pkt drop rate 1/256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2045" y="149806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55559" y="1424184"/>
            <a:ext cx="10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11012" y="1311648"/>
            <a:ext cx="10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55010" y="129091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7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9270" cy="4351338"/>
          </a:xfrm>
        </p:spPr>
        <p:txBody>
          <a:bodyPr/>
          <a:lstStyle/>
          <a:p>
            <a:r>
              <a:rPr lang="en-US" dirty="0"/>
              <a:t>Our data centers use Clos network</a:t>
            </a:r>
          </a:p>
          <a:p>
            <a:r>
              <a:rPr lang="en-US" dirty="0"/>
              <a:t>Packets first travel up then go down</a:t>
            </a:r>
          </a:p>
          <a:p>
            <a:r>
              <a:rPr lang="en-US" dirty="0"/>
              <a:t>No cyclic buffer dependency for up-down routing -&gt; no deadlock</a:t>
            </a:r>
          </a:p>
          <a:p>
            <a:r>
              <a:rPr lang="en-US" dirty="0"/>
              <a:t>But we did experience deadlock!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2462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1564" y="3986778"/>
            <a:ext cx="487579" cy="341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0271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99855" y="3986778"/>
            <a:ext cx="487579" cy="315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2"/>
            <a:endCxn id="6" idx="0"/>
          </p:cNvCxnSpPr>
          <p:nvPr/>
        </p:nvCxnSpPr>
        <p:spPr>
          <a:xfrm flipH="1">
            <a:off x="6985353" y="3573698"/>
            <a:ext cx="490898" cy="41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  <a:endCxn id="8" idx="0"/>
          </p:cNvCxnSpPr>
          <p:nvPr/>
        </p:nvCxnSpPr>
        <p:spPr>
          <a:xfrm>
            <a:off x="8154060" y="3573699"/>
            <a:ext cx="489584" cy="413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6985353" y="3573698"/>
            <a:ext cx="1168707" cy="41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8" idx="0"/>
          </p:cNvCxnSpPr>
          <p:nvPr/>
        </p:nvCxnSpPr>
        <p:spPr>
          <a:xfrm>
            <a:off x="7476251" y="3573699"/>
            <a:ext cx="1167393" cy="413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06589" y="2983206"/>
            <a:ext cx="2337890" cy="226114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51807" y="1825625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12991" y="183161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82488" y="183161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51985" y="1826822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94719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037341" y="3978425"/>
            <a:ext cx="487579" cy="324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72528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60107" y="3977433"/>
            <a:ext cx="487579" cy="32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0"/>
          </p:cNvCxnSpPr>
          <p:nvPr/>
        </p:nvCxnSpPr>
        <p:spPr>
          <a:xfrm flipH="1">
            <a:off x="9281131" y="3573699"/>
            <a:ext cx="357379" cy="404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2"/>
            <a:endCxn id="21" idx="0"/>
          </p:cNvCxnSpPr>
          <p:nvPr/>
        </p:nvCxnSpPr>
        <p:spPr>
          <a:xfrm>
            <a:off x="10316318" y="3573699"/>
            <a:ext cx="487579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19" idx="0"/>
          </p:cNvCxnSpPr>
          <p:nvPr/>
        </p:nvCxnSpPr>
        <p:spPr>
          <a:xfrm flipH="1">
            <a:off x="9281131" y="3573699"/>
            <a:ext cx="1035188" cy="404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  <a:endCxn id="21" idx="0"/>
          </p:cNvCxnSpPr>
          <p:nvPr/>
        </p:nvCxnSpPr>
        <p:spPr>
          <a:xfrm>
            <a:off x="9638509" y="3573699"/>
            <a:ext cx="1165388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001023" y="2983206"/>
            <a:ext cx="2143961" cy="226114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5" idx="0"/>
            <a:endCxn id="14" idx="2"/>
          </p:cNvCxnSpPr>
          <p:nvPr/>
        </p:nvCxnSpPr>
        <p:spPr>
          <a:xfrm flipV="1">
            <a:off x="7476251" y="2271063"/>
            <a:ext cx="519345" cy="857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15" idx="2"/>
          </p:cNvCxnSpPr>
          <p:nvPr/>
        </p:nvCxnSpPr>
        <p:spPr>
          <a:xfrm flipV="1">
            <a:off x="7476251" y="2277049"/>
            <a:ext cx="1180529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0"/>
            <a:endCxn id="16" idx="2"/>
          </p:cNvCxnSpPr>
          <p:nvPr/>
        </p:nvCxnSpPr>
        <p:spPr>
          <a:xfrm flipV="1">
            <a:off x="8154060" y="2277049"/>
            <a:ext cx="1172217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0"/>
            <a:endCxn id="17" idx="2"/>
          </p:cNvCxnSpPr>
          <p:nvPr/>
        </p:nvCxnSpPr>
        <p:spPr>
          <a:xfrm flipV="1">
            <a:off x="8154060" y="2272260"/>
            <a:ext cx="1841714" cy="856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0"/>
            <a:endCxn id="7" idx="0"/>
          </p:cNvCxnSpPr>
          <p:nvPr/>
        </p:nvCxnSpPr>
        <p:spPr>
          <a:xfrm>
            <a:off x="8154060" y="31282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0"/>
            <a:endCxn id="14" idx="2"/>
          </p:cNvCxnSpPr>
          <p:nvPr/>
        </p:nvCxnSpPr>
        <p:spPr>
          <a:xfrm flipH="1" flipV="1">
            <a:off x="7995596" y="2271063"/>
            <a:ext cx="1642912" cy="857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0"/>
            <a:endCxn id="15" idx="2"/>
          </p:cNvCxnSpPr>
          <p:nvPr/>
        </p:nvCxnSpPr>
        <p:spPr>
          <a:xfrm flipH="1" flipV="1">
            <a:off x="8656781" y="2277049"/>
            <a:ext cx="981728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6" idx="2"/>
          </p:cNvCxnSpPr>
          <p:nvPr/>
        </p:nvCxnSpPr>
        <p:spPr>
          <a:xfrm flipH="1" flipV="1">
            <a:off x="9326277" y="2277049"/>
            <a:ext cx="990040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0"/>
            <a:endCxn id="17" idx="2"/>
          </p:cNvCxnSpPr>
          <p:nvPr/>
        </p:nvCxnSpPr>
        <p:spPr>
          <a:xfrm flipH="1" flipV="1">
            <a:off x="9995774" y="2272260"/>
            <a:ext cx="320544" cy="856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046921" y="2085160"/>
            <a:ext cx="468194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40945" y="3128260"/>
            <a:ext cx="385026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44983" y="4009036"/>
            <a:ext cx="384000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9754" y="2664001"/>
            <a:ext cx="548712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Podset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85902" y="3991454"/>
            <a:ext cx="487579" cy="311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793376" y="3977433"/>
            <a:ext cx="487579" cy="32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41564" y="4410135"/>
            <a:ext cx="487819" cy="666526"/>
            <a:chOff x="1242606" y="5413274"/>
            <a:chExt cx="731880" cy="771197"/>
          </a:xfrm>
        </p:grpSpPr>
        <p:sp>
          <p:nvSpPr>
            <p:cNvPr id="70" name="Rectangle 69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6707032" y="3876669"/>
            <a:ext cx="559054" cy="128439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585902" y="4414720"/>
            <a:ext cx="487819" cy="666526"/>
            <a:chOff x="1242606" y="5413274"/>
            <a:chExt cx="731880" cy="771197"/>
          </a:xfrm>
        </p:grpSpPr>
        <p:sp>
          <p:nvSpPr>
            <p:cNvPr id="67" name="Rectangle 66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402671" y="4414720"/>
            <a:ext cx="487819" cy="666526"/>
            <a:chOff x="1242606" y="5413274"/>
            <a:chExt cx="731880" cy="771197"/>
          </a:xfrm>
        </p:grpSpPr>
        <p:sp>
          <p:nvSpPr>
            <p:cNvPr id="64" name="Rectangle 63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035740" y="4410135"/>
            <a:ext cx="487819" cy="666526"/>
            <a:chOff x="1242606" y="5413274"/>
            <a:chExt cx="731880" cy="771197"/>
          </a:xfrm>
        </p:grpSpPr>
        <p:sp>
          <p:nvSpPr>
            <p:cNvPr id="61" name="Rectangle 60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793376" y="4394359"/>
            <a:ext cx="487819" cy="666526"/>
            <a:chOff x="1242606" y="5413274"/>
            <a:chExt cx="731880" cy="771197"/>
          </a:xfrm>
        </p:grpSpPr>
        <p:sp>
          <p:nvSpPr>
            <p:cNvPr id="58" name="Rectangle 57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569613" y="4373017"/>
            <a:ext cx="487819" cy="666526"/>
            <a:chOff x="1242606" y="5413274"/>
            <a:chExt cx="731880" cy="771197"/>
          </a:xfrm>
        </p:grpSpPr>
        <p:sp>
          <p:nvSpPr>
            <p:cNvPr id="55" name="Rectangle 54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>
            <a:stCxn id="40" idx="0"/>
            <a:endCxn id="5" idx="2"/>
          </p:cNvCxnSpPr>
          <p:nvPr/>
        </p:nvCxnSpPr>
        <p:spPr>
          <a:xfrm flipH="1" flipV="1">
            <a:off x="7476251" y="3573699"/>
            <a:ext cx="353440" cy="417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2"/>
            <a:endCxn id="40" idx="0"/>
          </p:cNvCxnSpPr>
          <p:nvPr/>
        </p:nvCxnSpPr>
        <p:spPr>
          <a:xfrm flipH="1">
            <a:off x="7829691" y="3573699"/>
            <a:ext cx="324369" cy="417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18" idx="2"/>
          </p:cNvCxnSpPr>
          <p:nvPr/>
        </p:nvCxnSpPr>
        <p:spPr>
          <a:xfrm flipH="1" flipV="1">
            <a:off x="9638509" y="3573699"/>
            <a:ext cx="398657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1" idx="0"/>
            <a:endCxn id="20" idx="2"/>
          </p:cNvCxnSpPr>
          <p:nvPr/>
        </p:nvCxnSpPr>
        <p:spPr>
          <a:xfrm flipV="1">
            <a:off x="10037166" y="3573699"/>
            <a:ext cx="279152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24865" y="3599314"/>
            <a:ext cx="361477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44984" y="4689924"/>
            <a:ext cx="580851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Servers</a:t>
            </a:r>
          </a:p>
        </p:txBody>
      </p:sp>
      <p:sp>
        <p:nvSpPr>
          <p:cNvPr id="74" name="Freeform 73"/>
          <p:cNvSpPr/>
          <p:nvPr/>
        </p:nvSpPr>
        <p:spPr>
          <a:xfrm>
            <a:off x="6908823" y="2177143"/>
            <a:ext cx="2409348" cy="2590800"/>
          </a:xfrm>
          <a:custGeom>
            <a:avLst/>
            <a:gdLst>
              <a:gd name="connsiteX0" fmla="*/ 25377 w 2409348"/>
              <a:gd name="connsiteY0" fmla="*/ 2590800 h 2590800"/>
              <a:gd name="connsiteX1" fmla="*/ 68920 w 2409348"/>
              <a:gd name="connsiteY1" fmla="*/ 1915886 h 2590800"/>
              <a:gd name="connsiteX2" fmla="*/ 613206 w 2409348"/>
              <a:gd name="connsiteY2" fmla="*/ 1262743 h 2590800"/>
              <a:gd name="connsiteX3" fmla="*/ 1429634 w 2409348"/>
              <a:gd name="connsiteY3" fmla="*/ 696686 h 2590800"/>
              <a:gd name="connsiteX4" fmla="*/ 2202520 w 2409348"/>
              <a:gd name="connsiteY4" fmla="*/ 195943 h 2590800"/>
              <a:gd name="connsiteX5" fmla="*/ 2409348 w 2409348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9348" h="2590800">
                <a:moveTo>
                  <a:pt x="25377" y="2590800"/>
                </a:moveTo>
                <a:cubicBezTo>
                  <a:pt x="-1837" y="2364014"/>
                  <a:pt x="-29051" y="2137229"/>
                  <a:pt x="68920" y="1915886"/>
                </a:cubicBezTo>
                <a:cubicBezTo>
                  <a:pt x="166891" y="1694543"/>
                  <a:pt x="386420" y="1465943"/>
                  <a:pt x="613206" y="1262743"/>
                </a:cubicBezTo>
                <a:cubicBezTo>
                  <a:pt x="839992" y="1059543"/>
                  <a:pt x="1164748" y="874486"/>
                  <a:pt x="1429634" y="696686"/>
                </a:cubicBezTo>
                <a:cubicBezTo>
                  <a:pt x="1694520" y="518886"/>
                  <a:pt x="2039234" y="312057"/>
                  <a:pt x="2202520" y="195943"/>
                </a:cubicBezTo>
                <a:cubicBezTo>
                  <a:pt x="2365806" y="79829"/>
                  <a:pt x="2387577" y="39914"/>
                  <a:pt x="2409348" y="0"/>
                </a:cubicBezTo>
              </a:path>
            </a:pathLst>
          </a:custGeom>
          <a:noFill/>
          <a:ln w="254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9310688" y="2177736"/>
            <a:ext cx="1005027" cy="2570477"/>
          </a:xfrm>
          <a:custGeom>
            <a:avLst/>
            <a:gdLst>
              <a:gd name="connsiteX0" fmla="*/ 0 w 1005027"/>
              <a:gd name="connsiteY0" fmla="*/ 27302 h 2570477"/>
              <a:gd name="connsiteX1" fmla="*/ 47625 w 1005027"/>
              <a:gd name="connsiteY1" fmla="*/ 3489 h 2570477"/>
              <a:gd name="connsiteX2" fmla="*/ 185737 w 1005027"/>
              <a:gd name="connsiteY2" fmla="*/ 93977 h 2570477"/>
              <a:gd name="connsiteX3" fmla="*/ 519112 w 1005027"/>
              <a:gd name="connsiteY3" fmla="*/ 422589 h 2570477"/>
              <a:gd name="connsiteX4" fmla="*/ 876300 w 1005027"/>
              <a:gd name="connsiteY4" fmla="*/ 836927 h 2570477"/>
              <a:gd name="connsiteX5" fmla="*/ 1004887 w 1005027"/>
              <a:gd name="connsiteY5" fmla="*/ 1217927 h 2570477"/>
              <a:gd name="connsiteX6" fmla="*/ 857250 w 1005027"/>
              <a:gd name="connsiteY6" fmla="*/ 1494152 h 2570477"/>
              <a:gd name="connsiteX7" fmla="*/ 690562 w 1005027"/>
              <a:gd name="connsiteY7" fmla="*/ 1727514 h 2570477"/>
              <a:gd name="connsiteX8" fmla="*/ 671512 w 1005027"/>
              <a:gd name="connsiteY8" fmla="*/ 2046602 h 2570477"/>
              <a:gd name="connsiteX9" fmla="*/ 666750 w 1005027"/>
              <a:gd name="connsiteY9" fmla="*/ 2570477 h 2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027" h="2570477">
                <a:moveTo>
                  <a:pt x="0" y="27302"/>
                </a:moveTo>
                <a:cubicBezTo>
                  <a:pt x="8334" y="9839"/>
                  <a:pt x="16669" y="-7623"/>
                  <a:pt x="47625" y="3489"/>
                </a:cubicBezTo>
                <a:cubicBezTo>
                  <a:pt x="78581" y="14601"/>
                  <a:pt x="107156" y="24127"/>
                  <a:pt x="185737" y="93977"/>
                </a:cubicBezTo>
                <a:cubicBezTo>
                  <a:pt x="264318" y="163827"/>
                  <a:pt x="404018" y="298764"/>
                  <a:pt x="519112" y="422589"/>
                </a:cubicBezTo>
                <a:cubicBezTo>
                  <a:pt x="634206" y="546414"/>
                  <a:pt x="795338" y="704371"/>
                  <a:pt x="876300" y="836927"/>
                </a:cubicBezTo>
                <a:cubicBezTo>
                  <a:pt x="957262" y="969483"/>
                  <a:pt x="1008062" y="1108390"/>
                  <a:pt x="1004887" y="1217927"/>
                </a:cubicBezTo>
                <a:cubicBezTo>
                  <a:pt x="1001712" y="1327464"/>
                  <a:pt x="909637" y="1409221"/>
                  <a:pt x="857250" y="1494152"/>
                </a:cubicBezTo>
                <a:cubicBezTo>
                  <a:pt x="804863" y="1579083"/>
                  <a:pt x="721518" y="1635439"/>
                  <a:pt x="690562" y="1727514"/>
                </a:cubicBezTo>
                <a:cubicBezTo>
                  <a:pt x="659606" y="1819589"/>
                  <a:pt x="675481" y="1906108"/>
                  <a:pt x="671512" y="2046602"/>
                </a:cubicBezTo>
                <a:cubicBezTo>
                  <a:pt x="667543" y="2187096"/>
                  <a:pt x="667146" y="2378786"/>
                  <a:pt x="666750" y="2570477"/>
                </a:cubicBezTo>
              </a:path>
            </a:pathLst>
          </a:custGeom>
          <a:ln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23" y="1825625"/>
            <a:ext cx="4985521" cy="4351338"/>
          </a:xfrm>
        </p:spPr>
        <p:txBody>
          <a:bodyPr/>
          <a:lstStyle/>
          <a:p>
            <a:r>
              <a:rPr lang="en-US" altLang="zh-CN" dirty="0"/>
              <a:t>Preliminaries</a:t>
            </a:r>
          </a:p>
          <a:p>
            <a:pPr lvl="1"/>
            <a:r>
              <a:rPr lang="en-US" altLang="zh-CN" dirty="0"/>
              <a:t>ARP table: IP address to MAC address mapping</a:t>
            </a:r>
          </a:p>
          <a:p>
            <a:pPr lvl="1"/>
            <a:r>
              <a:rPr lang="en-US" altLang="zh-CN" dirty="0"/>
              <a:t>MAC table: MAC  address to port mapping</a:t>
            </a:r>
          </a:p>
          <a:p>
            <a:pPr lvl="1"/>
            <a:r>
              <a:rPr lang="en-US" altLang="zh-CN" dirty="0"/>
              <a:t>If MAC entry is missing, packets are flooded to all ports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4647" y="2252756"/>
            <a:ext cx="4975411" cy="3697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63824"/>
              </p:ext>
            </p:extLst>
          </p:nvPr>
        </p:nvGraphicFramePr>
        <p:xfrm>
          <a:off x="7311364" y="2657462"/>
          <a:ext cx="243914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477">
                  <a:extLst>
                    <a:ext uri="{9D8B030D-6E8A-4147-A177-3AD203B41FA5}">
                      <a16:colId xmlns:a16="http://schemas.microsoft.com/office/drawing/2014/main" val="1647521988"/>
                    </a:ext>
                  </a:extLst>
                </a:gridCol>
                <a:gridCol w="847165">
                  <a:extLst>
                    <a:ext uri="{9D8B030D-6E8A-4147-A177-3AD203B41FA5}">
                      <a16:colId xmlns:a16="http://schemas.microsoft.com/office/drawing/2014/main" val="1831452799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268513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6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2886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18014"/>
              </p:ext>
            </p:extLst>
          </p:nvPr>
        </p:nvGraphicFramePr>
        <p:xfrm>
          <a:off x="8843582" y="4101727"/>
          <a:ext cx="237266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248">
                  <a:extLst>
                    <a:ext uri="{9D8B030D-6E8A-4147-A177-3AD203B41FA5}">
                      <a16:colId xmlns:a16="http://schemas.microsoft.com/office/drawing/2014/main" val="1647521988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1831452799"/>
                    </a:ext>
                  </a:extLst>
                </a:gridCol>
                <a:gridCol w="793377">
                  <a:extLst>
                    <a:ext uri="{9D8B030D-6E8A-4147-A177-3AD203B41FA5}">
                      <a16:colId xmlns:a16="http://schemas.microsoft.com/office/drawing/2014/main" val="268513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6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28868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402941" y="2847602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86506" y="3686365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86506" y="4635143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47101" y="5755715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96093" y="5748992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1364" y="5748992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17127" y="1848953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954675" y="6030653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66629" y="3864111"/>
            <a:ext cx="4082925" cy="1888055"/>
            <a:chOff x="5466629" y="3864111"/>
            <a:chExt cx="4082925" cy="188805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248186" y="3864111"/>
              <a:ext cx="0" cy="1184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257889" y="5048452"/>
              <a:ext cx="5587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66629" y="4835930"/>
              <a:ext cx="14731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953274" y="4351240"/>
              <a:ext cx="1021977" cy="568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Dst: IP1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17342" y="4945343"/>
              <a:ext cx="147918" cy="793376"/>
            </a:xfrm>
            <a:custGeom>
              <a:avLst/>
              <a:gdLst>
                <a:gd name="connsiteX0" fmla="*/ 0 w 147918"/>
                <a:gd name="connsiteY0" fmla="*/ 0 h 793376"/>
                <a:gd name="connsiteX1" fmla="*/ 40341 w 147918"/>
                <a:gd name="connsiteY1" fmla="*/ 457200 h 793376"/>
                <a:gd name="connsiteX2" fmla="*/ 147918 w 147918"/>
                <a:gd name="connsiteY2" fmla="*/ 793376 h 7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918" h="793376">
                  <a:moveTo>
                    <a:pt x="0" y="0"/>
                  </a:moveTo>
                  <a:cubicBezTo>
                    <a:pt x="7844" y="162485"/>
                    <a:pt x="15688" y="324971"/>
                    <a:pt x="40341" y="457200"/>
                  </a:cubicBezTo>
                  <a:cubicBezTo>
                    <a:pt x="64994" y="589429"/>
                    <a:pt x="106456" y="691402"/>
                    <a:pt x="147918" y="79337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11472" y="4972237"/>
              <a:ext cx="1183341" cy="779929"/>
            </a:xfrm>
            <a:custGeom>
              <a:avLst/>
              <a:gdLst>
                <a:gd name="connsiteX0" fmla="*/ 0 w 1183341"/>
                <a:gd name="connsiteY0" fmla="*/ 0 h 779929"/>
                <a:gd name="connsiteX1" fmla="*/ 188258 w 1183341"/>
                <a:gd name="connsiteY1" fmla="*/ 349623 h 779929"/>
                <a:gd name="connsiteX2" fmla="*/ 739588 w 1183341"/>
                <a:gd name="connsiteY2" fmla="*/ 537882 h 779929"/>
                <a:gd name="connsiteX3" fmla="*/ 1062317 w 1183341"/>
                <a:gd name="connsiteY3" fmla="*/ 672353 h 779929"/>
                <a:gd name="connsiteX4" fmla="*/ 1183341 w 1183341"/>
                <a:gd name="connsiteY4" fmla="*/ 779929 h 7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41" h="779929">
                  <a:moveTo>
                    <a:pt x="0" y="0"/>
                  </a:moveTo>
                  <a:cubicBezTo>
                    <a:pt x="32496" y="129988"/>
                    <a:pt x="64993" y="259976"/>
                    <a:pt x="188258" y="349623"/>
                  </a:cubicBezTo>
                  <a:cubicBezTo>
                    <a:pt x="311523" y="439270"/>
                    <a:pt x="593912" y="484094"/>
                    <a:pt x="739588" y="537882"/>
                  </a:cubicBezTo>
                  <a:cubicBezTo>
                    <a:pt x="885264" y="591670"/>
                    <a:pt x="988358" y="632012"/>
                    <a:pt x="1062317" y="672353"/>
                  </a:cubicBezTo>
                  <a:cubicBezTo>
                    <a:pt x="1136276" y="712694"/>
                    <a:pt x="1159808" y="746311"/>
                    <a:pt x="1183341" y="77992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86283" y="4985684"/>
              <a:ext cx="1963271" cy="739588"/>
            </a:xfrm>
            <a:custGeom>
              <a:avLst/>
              <a:gdLst>
                <a:gd name="connsiteX0" fmla="*/ 0 w 1963271"/>
                <a:gd name="connsiteY0" fmla="*/ 0 h 739588"/>
                <a:gd name="connsiteX1" fmla="*/ 295836 w 1963271"/>
                <a:gd name="connsiteY1" fmla="*/ 188259 h 739588"/>
                <a:gd name="connsiteX2" fmla="*/ 874059 w 1963271"/>
                <a:gd name="connsiteY2" fmla="*/ 322729 h 739588"/>
                <a:gd name="connsiteX3" fmla="*/ 1465730 w 1963271"/>
                <a:gd name="connsiteY3" fmla="*/ 430306 h 739588"/>
                <a:gd name="connsiteX4" fmla="*/ 1963271 w 1963271"/>
                <a:gd name="connsiteY4" fmla="*/ 739588 h 73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271" h="739588">
                  <a:moveTo>
                    <a:pt x="0" y="0"/>
                  </a:moveTo>
                  <a:cubicBezTo>
                    <a:pt x="75080" y="67235"/>
                    <a:pt x="150160" y="134471"/>
                    <a:pt x="295836" y="188259"/>
                  </a:cubicBezTo>
                  <a:cubicBezTo>
                    <a:pt x="441513" y="242047"/>
                    <a:pt x="679077" y="282388"/>
                    <a:pt x="874059" y="322729"/>
                  </a:cubicBezTo>
                  <a:cubicBezTo>
                    <a:pt x="1069041" y="363070"/>
                    <a:pt x="1284195" y="360830"/>
                    <a:pt x="1465730" y="430306"/>
                  </a:cubicBezTo>
                  <a:cubicBezTo>
                    <a:pt x="1647265" y="499782"/>
                    <a:pt x="1805268" y="619685"/>
                    <a:pt x="1963271" y="739588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03865" y="2257687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ARP table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38032" y="3664572"/>
            <a:ext cx="11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3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traight Arrow Connector 145"/>
          <p:cNvCxnSpPr>
            <a:stCxn id="61" idx="2"/>
          </p:cNvCxnSpPr>
          <p:nvPr/>
        </p:nvCxnSpPr>
        <p:spPr>
          <a:xfrm flipH="1">
            <a:off x="2212647" y="5513907"/>
            <a:ext cx="7705" cy="684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65030" y="1203225"/>
            <a:ext cx="21082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6349" y="2052822"/>
            <a:ext cx="266700" cy="475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2831" y="2061229"/>
            <a:ext cx="266700" cy="475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9679" y="2040218"/>
            <a:ext cx="266700" cy="4786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71530" y="2039381"/>
            <a:ext cx="266700" cy="475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90367" y="1204628"/>
            <a:ext cx="21082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9506" y="2038549"/>
            <a:ext cx="266700" cy="4752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6457" y="2036963"/>
            <a:ext cx="266700" cy="482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4053" y="2016237"/>
            <a:ext cx="266700" cy="506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26794" y="2016237"/>
            <a:ext cx="266700" cy="5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65030" y="3923831"/>
            <a:ext cx="21082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93680" y="3677785"/>
            <a:ext cx="266700" cy="477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6330" y="3687023"/>
            <a:ext cx="266700" cy="444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4405" y="3676147"/>
            <a:ext cx="266700" cy="4842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0580" y="3677786"/>
            <a:ext cx="266700" cy="4854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90366" y="3925234"/>
            <a:ext cx="3428983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93680" y="4764251"/>
            <a:ext cx="266700" cy="51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6330" y="4769197"/>
            <a:ext cx="266700" cy="508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87657" y="4789057"/>
            <a:ext cx="266700" cy="488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0580" y="4769197"/>
            <a:ext cx="266700" cy="508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79048" y="3663567"/>
            <a:ext cx="266700" cy="4996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91698" y="3668077"/>
            <a:ext cx="266700" cy="48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99529" y="3673088"/>
            <a:ext cx="266700" cy="513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17360" y="3673088"/>
            <a:ext cx="266700" cy="513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79048" y="4789058"/>
            <a:ext cx="266700" cy="488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1698" y="4789059"/>
            <a:ext cx="266700" cy="488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2781" y="4808864"/>
            <a:ext cx="266700" cy="468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43864" y="4789058"/>
            <a:ext cx="266700" cy="488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07273" y="4093510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75993" y="3669644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07899" y="3692558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91450" y="4769197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06858" y="5074783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90591" y="5072636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46457" y="2316746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293810" y="2027025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81926" y="3865827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17269" y="3874700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17360" y="3671929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12308" y="4808864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89971" y="120322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44036" y="117223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89972" y="392784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35074" y="392579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cxnSp>
        <p:nvCxnSpPr>
          <p:cNvPr id="52" name="Straight Arrow Connector 51"/>
          <p:cNvCxnSpPr>
            <a:stCxn id="66" idx="2"/>
          </p:cNvCxnSpPr>
          <p:nvPr/>
        </p:nvCxnSpPr>
        <p:spPr>
          <a:xfrm flipH="1">
            <a:off x="2211677" y="2607155"/>
            <a:ext cx="1977" cy="77579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0" idx="0"/>
            <a:endCxn id="56" idx="2"/>
          </p:cNvCxnSpPr>
          <p:nvPr/>
        </p:nvCxnSpPr>
        <p:spPr>
          <a:xfrm flipV="1">
            <a:off x="3219457" y="2598694"/>
            <a:ext cx="3017984" cy="81484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4896" y="2604217"/>
            <a:ext cx="10186" cy="8395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62" idx="2"/>
          </p:cNvCxnSpPr>
          <p:nvPr/>
        </p:nvCxnSpPr>
        <p:spPr>
          <a:xfrm flipH="1" flipV="1">
            <a:off x="3198452" y="2614241"/>
            <a:ext cx="2956770" cy="77534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839526" y="1633957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824391" y="3402528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847011" y="3400387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19641" y="3426306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21542" y="3413538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822437" y="4463669"/>
            <a:ext cx="795829" cy="105023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800537" y="1649504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840269" y="1637906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50812" y="4496654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815739" y="1642418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793441" y="4498945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942961" y="6190731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S1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2929081" y="6198499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5920322" y="6190731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S3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6973150" y="6198499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S4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98753" y="6224799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020672" y="5305651"/>
            <a:ext cx="3258" cy="42895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025048" y="5152071"/>
            <a:ext cx="6350" cy="58253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080497" y="5178021"/>
            <a:ext cx="0" cy="515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943864" y="5076685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798618" y="4393553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803974" y="440161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827847" y="3325991"/>
            <a:ext cx="42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p2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805745" y="3325991"/>
            <a:ext cx="42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p3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819641" y="4433304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870539" y="443156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5775475" y="3348632"/>
            <a:ext cx="42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p3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863258" y="3366445"/>
            <a:ext cx="42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p4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855534" y="1574132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844495" y="1614952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816094" y="162356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857508" y="163294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10445760" y="3712039"/>
            <a:ext cx="266109" cy="455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441078" y="4460790"/>
            <a:ext cx="292876" cy="494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0842449" y="4359984"/>
            <a:ext cx="77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Egress</a:t>
            </a:r>
          </a:p>
          <a:p>
            <a:r>
              <a:rPr lang="en-US" dirty="0"/>
              <a:t>port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842449" y="3610919"/>
            <a:ext cx="84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Ingress</a:t>
            </a:r>
          </a:p>
          <a:p>
            <a:r>
              <a:rPr lang="en-US" dirty="0"/>
              <a:t>port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88522" y="5078629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2017717" y="5291165"/>
            <a:ext cx="4872" cy="4942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5646958" y="2888285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6" name="Oval 175"/>
          <p:cNvSpPr/>
          <p:nvPr/>
        </p:nvSpPr>
        <p:spPr>
          <a:xfrm>
            <a:off x="7352556" y="2774797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7" name="Oval 176"/>
          <p:cNvSpPr/>
          <p:nvPr/>
        </p:nvSpPr>
        <p:spPr>
          <a:xfrm>
            <a:off x="3309738" y="2878015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8" name="Oval 177"/>
          <p:cNvSpPr/>
          <p:nvPr/>
        </p:nvSpPr>
        <p:spPr>
          <a:xfrm>
            <a:off x="1764818" y="2751724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8025" y="2428699"/>
            <a:ext cx="184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PFC pause frames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299048" y="2065698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3463168" y="6299167"/>
            <a:ext cx="272992" cy="4081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Multiply 105"/>
          <p:cNvSpPr/>
          <p:nvPr/>
        </p:nvSpPr>
        <p:spPr>
          <a:xfrm>
            <a:off x="6456862" y="6241134"/>
            <a:ext cx="272992" cy="4081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" name="Straight Arrow Connector 108"/>
          <p:cNvCxnSpPr>
            <a:stCxn id="65" idx="2"/>
            <a:endCxn id="71" idx="0"/>
          </p:cNvCxnSpPr>
          <p:nvPr/>
        </p:nvCxnSpPr>
        <p:spPr>
          <a:xfrm>
            <a:off x="7248727" y="5461391"/>
            <a:ext cx="888" cy="737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872275" y="2317660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8462884" y="4838142"/>
            <a:ext cx="266700" cy="468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8093967" y="4818336"/>
            <a:ext cx="266700" cy="488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020642" y="446084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p2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2294407" y="4975276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906232" y="3901186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296349" y="2274376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871662" y="2107504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278065" y="3671929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096418" y="4819439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115725" y="6168742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S5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8093448" y="5021184"/>
            <a:ext cx="266700" cy="201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992003" y="4600845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714380" y="5465658"/>
            <a:ext cx="128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drop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462884" y="3171184"/>
            <a:ext cx="162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Congested port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 flipH="1">
            <a:off x="8360148" y="3608562"/>
            <a:ext cx="381640" cy="1145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8093258" y="5208191"/>
            <a:ext cx="266700" cy="201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ultiply 148"/>
          <p:cNvSpPr/>
          <p:nvPr/>
        </p:nvSpPr>
        <p:spPr>
          <a:xfrm>
            <a:off x="10460962" y="5292585"/>
            <a:ext cx="272992" cy="4081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10846487" y="5210777"/>
            <a:ext cx="88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 server</a:t>
            </a:r>
          </a:p>
        </p:txBody>
      </p:sp>
      <p:cxnSp>
        <p:nvCxnSpPr>
          <p:cNvPr id="145" name="Straight Connector 144"/>
          <p:cNvCxnSpPr>
            <a:stCxn id="57" idx="0"/>
            <a:endCxn id="66" idx="2"/>
          </p:cNvCxnSpPr>
          <p:nvPr/>
        </p:nvCxnSpPr>
        <p:spPr>
          <a:xfrm flipH="1" flipV="1">
            <a:off x="2213654" y="2607155"/>
            <a:ext cx="8652" cy="795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60" idx="0"/>
            <a:endCxn id="56" idx="2"/>
          </p:cNvCxnSpPr>
          <p:nvPr/>
        </p:nvCxnSpPr>
        <p:spPr>
          <a:xfrm flipV="1">
            <a:off x="3219457" y="2598694"/>
            <a:ext cx="3017984" cy="81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62" idx="2"/>
            <a:endCxn id="59" idx="0"/>
          </p:cNvCxnSpPr>
          <p:nvPr/>
        </p:nvCxnSpPr>
        <p:spPr>
          <a:xfrm>
            <a:off x="3198452" y="2614241"/>
            <a:ext cx="3019104" cy="8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58" idx="0"/>
            <a:endCxn id="63" idx="2"/>
          </p:cNvCxnSpPr>
          <p:nvPr/>
        </p:nvCxnSpPr>
        <p:spPr>
          <a:xfrm flipH="1" flipV="1">
            <a:off x="7238184" y="2602643"/>
            <a:ext cx="6742" cy="79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61" idx="2"/>
            <a:endCxn id="68" idx="0"/>
          </p:cNvCxnSpPr>
          <p:nvPr/>
        </p:nvCxnSpPr>
        <p:spPr>
          <a:xfrm flipH="1">
            <a:off x="2219426" y="5513907"/>
            <a:ext cx="926" cy="676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65" idx="2"/>
          </p:cNvCxnSpPr>
          <p:nvPr/>
        </p:nvCxnSpPr>
        <p:spPr>
          <a:xfrm>
            <a:off x="7248727" y="5461391"/>
            <a:ext cx="888" cy="73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84" idx="2"/>
            <a:endCxn id="69" idx="0"/>
          </p:cNvCxnSpPr>
          <p:nvPr/>
        </p:nvCxnSpPr>
        <p:spPr>
          <a:xfrm flipH="1">
            <a:off x="3205546" y="5523821"/>
            <a:ext cx="3318" cy="674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67" idx="2"/>
            <a:endCxn id="70" idx="0"/>
          </p:cNvCxnSpPr>
          <p:nvPr/>
        </p:nvCxnSpPr>
        <p:spPr>
          <a:xfrm>
            <a:off x="6191356" y="5463682"/>
            <a:ext cx="5431" cy="72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40" idx="2"/>
            <a:endCxn id="133" idx="0"/>
          </p:cNvCxnSpPr>
          <p:nvPr/>
        </p:nvCxnSpPr>
        <p:spPr>
          <a:xfrm>
            <a:off x="8389918" y="5565582"/>
            <a:ext cx="2272" cy="60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587516" y="5992079"/>
            <a:ext cx="6831" cy="552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0846487" y="5945156"/>
            <a:ext cx="117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PFC pause frames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782682" y="813244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250855" y="758880"/>
            <a:ext cx="242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Path: {S1, T0, La, T1, S3}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782682" y="1256096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9267531" y="1172236"/>
            <a:ext cx="242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Path: {S1, T0, La, T1, S5}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783462" y="1742975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9267531" y="1648250"/>
            <a:ext cx="243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Path: {S4, T1, Lb, T0, S2}</a:t>
            </a:r>
          </a:p>
        </p:txBody>
      </p:sp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326849" y="69238"/>
            <a:ext cx="4016551" cy="1089872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810949" y="4473583"/>
            <a:ext cx="795829" cy="105023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2208197" y="2477901"/>
            <a:ext cx="4997483" cy="1182574"/>
          </a:xfrm>
          <a:custGeom>
            <a:avLst/>
            <a:gdLst>
              <a:gd name="connsiteX0" fmla="*/ 4025335 w 4997483"/>
              <a:gd name="connsiteY0" fmla="*/ 1001279 h 1182574"/>
              <a:gd name="connsiteX1" fmla="*/ 1137169 w 4997483"/>
              <a:gd name="connsiteY1" fmla="*/ 187240 h 1182574"/>
              <a:gd name="connsiteX2" fmla="*/ 111257 w 4997483"/>
              <a:gd name="connsiteY2" fmla="*/ 75728 h 1182574"/>
              <a:gd name="connsiteX3" fmla="*/ 33198 w 4997483"/>
              <a:gd name="connsiteY3" fmla="*/ 432567 h 1182574"/>
              <a:gd name="connsiteX4" fmla="*/ 55501 w 4997483"/>
              <a:gd name="connsiteY4" fmla="*/ 1101640 h 1182574"/>
              <a:gd name="connsiteX5" fmla="*/ 657666 w 4997483"/>
              <a:gd name="connsiteY5" fmla="*/ 1090489 h 1182574"/>
              <a:gd name="connsiteX6" fmla="*/ 1605520 w 4997483"/>
              <a:gd name="connsiteY6" fmla="*/ 845162 h 1182574"/>
              <a:gd name="connsiteX7" fmla="*/ 4069940 w 4997483"/>
              <a:gd name="connsiteY7" fmla="*/ 131484 h 1182574"/>
              <a:gd name="connsiteX8" fmla="*/ 4382174 w 4997483"/>
              <a:gd name="connsiteY8" fmla="*/ 8821 h 1182574"/>
              <a:gd name="connsiteX9" fmla="*/ 4861676 w 4997483"/>
              <a:gd name="connsiteY9" fmla="*/ 64577 h 1182574"/>
              <a:gd name="connsiteX10" fmla="*/ 4962037 w 4997483"/>
              <a:gd name="connsiteY10" fmla="*/ 499475 h 1182574"/>
              <a:gd name="connsiteX11" fmla="*/ 4962037 w 4997483"/>
              <a:gd name="connsiteY11" fmla="*/ 1068187 h 1182574"/>
              <a:gd name="connsiteX12" fmla="*/ 4538291 w 4997483"/>
              <a:gd name="connsiteY12" fmla="*/ 1179699 h 1182574"/>
              <a:gd name="connsiteX13" fmla="*/ 4025335 w 4997483"/>
              <a:gd name="connsiteY13" fmla="*/ 1001279 h 118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7483" h="1182574">
                <a:moveTo>
                  <a:pt x="4025335" y="1001279"/>
                </a:moveTo>
                <a:cubicBezTo>
                  <a:pt x="3458481" y="835869"/>
                  <a:pt x="1789515" y="341498"/>
                  <a:pt x="1137169" y="187240"/>
                </a:cubicBezTo>
                <a:cubicBezTo>
                  <a:pt x="484823" y="32982"/>
                  <a:pt x="295252" y="34840"/>
                  <a:pt x="111257" y="75728"/>
                </a:cubicBezTo>
                <a:cubicBezTo>
                  <a:pt x="-72738" y="116616"/>
                  <a:pt x="42491" y="261582"/>
                  <a:pt x="33198" y="432567"/>
                </a:cubicBezTo>
                <a:cubicBezTo>
                  <a:pt x="23905" y="603552"/>
                  <a:pt x="-48577" y="991986"/>
                  <a:pt x="55501" y="1101640"/>
                </a:cubicBezTo>
                <a:cubicBezTo>
                  <a:pt x="159579" y="1211294"/>
                  <a:pt x="399329" y="1133235"/>
                  <a:pt x="657666" y="1090489"/>
                </a:cubicBezTo>
                <a:cubicBezTo>
                  <a:pt x="916003" y="1047743"/>
                  <a:pt x="1605520" y="845162"/>
                  <a:pt x="1605520" y="845162"/>
                </a:cubicBezTo>
                <a:lnTo>
                  <a:pt x="4069940" y="131484"/>
                </a:lnTo>
                <a:cubicBezTo>
                  <a:pt x="4532716" y="-7906"/>
                  <a:pt x="4250218" y="19972"/>
                  <a:pt x="4382174" y="8821"/>
                </a:cubicBezTo>
                <a:cubicBezTo>
                  <a:pt x="4514130" y="-2330"/>
                  <a:pt x="4765032" y="-17199"/>
                  <a:pt x="4861676" y="64577"/>
                </a:cubicBezTo>
                <a:cubicBezTo>
                  <a:pt x="4958320" y="146353"/>
                  <a:pt x="4945310" y="332207"/>
                  <a:pt x="4962037" y="499475"/>
                </a:cubicBezTo>
                <a:cubicBezTo>
                  <a:pt x="4978764" y="666743"/>
                  <a:pt x="5032661" y="954816"/>
                  <a:pt x="4962037" y="1068187"/>
                </a:cubicBezTo>
                <a:cubicBezTo>
                  <a:pt x="4891413" y="1181558"/>
                  <a:pt x="4688832" y="1188992"/>
                  <a:pt x="4538291" y="1179699"/>
                </a:cubicBezTo>
                <a:cubicBezTo>
                  <a:pt x="4387750" y="1170406"/>
                  <a:pt x="4592189" y="1166689"/>
                  <a:pt x="4025335" y="1001279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8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3" grpId="0" animBg="1"/>
      <p:bldP spid="105" grpId="0" animBg="1"/>
      <p:bldP spid="110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2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PFC deadlock root cause: the interaction between the PFC flow control and the Ethernet packet flooding</a:t>
            </a:r>
          </a:p>
          <a:p>
            <a:r>
              <a:rPr lang="en-US" dirty="0"/>
              <a:t>Solution: drop the lossless packets if the ARP entry is incomplete</a:t>
            </a:r>
          </a:p>
          <a:p>
            <a:r>
              <a:rPr lang="en-US" dirty="0"/>
              <a:t>Recommendation: do not flood or multicast for lossless traffic</a:t>
            </a:r>
          </a:p>
        </p:txBody>
      </p:sp>
    </p:spTree>
    <p:extLst>
      <p:ext uri="{BB962C8B-B14F-4D97-AF65-F5344CB8AC3E}">
        <p14:creationId xmlns:p14="http://schemas.microsoft.com/office/powerpoint/2010/main" val="1496486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05FD771-22FF-4001-AABB-0A9B767F8BF5}"/>
              </a:ext>
            </a:extLst>
          </p:cNvPr>
          <p:cNvGrpSpPr/>
          <p:nvPr/>
        </p:nvGrpSpPr>
        <p:grpSpPr>
          <a:xfrm>
            <a:off x="248494" y="1824573"/>
            <a:ext cx="3951489" cy="2969378"/>
            <a:chOff x="1777751" y="2297543"/>
            <a:chExt cx="3951489" cy="296937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16511D-68F4-42A6-A24A-B6EF9BDC9632}"/>
                </a:ext>
              </a:extLst>
            </p:cNvPr>
            <p:cNvSpPr/>
            <p:nvPr/>
          </p:nvSpPr>
          <p:spPr>
            <a:xfrm>
              <a:off x="1777751" y="3605254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697F1A-DC68-4368-A99C-0C1C86951CCB}"/>
                </a:ext>
              </a:extLst>
            </p:cNvPr>
            <p:cNvSpPr/>
            <p:nvPr/>
          </p:nvSpPr>
          <p:spPr>
            <a:xfrm>
              <a:off x="1777751" y="4793218"/>
              <a:ext cx="485742" cy="4699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E4F8D7-926E-4156-80B9-CA4046DC4C97}"/>
                </a:ext>
              </a:extLst>
            </p:cNvPr>
            <p:cNvSpPr/>
            <p:nvPr/>
          </p:nvSpPr>
          <p:spPr>
            <a:xfrm>
              <a:off x="2770712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F1C17EE-9A19-4278-B457-B7D4AB998F48}"/>
                </a:ext>
              </a:extLst>
            </p:cNvPr>
            <p:cNvCxnSpPr>
              <a:cxnSpLocks/>
              <a:stCxn id="6" idx="2"/>
              <a:endCxn id="5" idx="0"/>
            </p:cNvCxnSpPr>
            <p:nvPr/>
          </p:nvCxnSpPr>
          <p:spPr>
            <a:xfrm flipH="1">
              <a:off x="2020622" y="4046665"/>
              <a:ext cx="993880" cy="74655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3D4EB5-9CA7-428F-9D09-43139D510B10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2020622" y="4050692"/>
              <a:ext cx="919" cy="7425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1111AF-B0E9-4150-845B-522CB31CC461}"/>
                </a:ext>
              </a:extLst>
            </p:cNvPr>
            <p:cNvSpPr/>
            <p:nvPr/>
          </p:nvSpPr>
          <p:spPr>
            <a:xfrm>
              <a:off x="2770711" y="2298591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7BC220-AAF4-43A3-BBE2-9AD22E4B34BA}"/>
                </a:ext>
              </a:extLst>
            </p:cNvPr>
            <p:cNvSpPr/>
            <p:nvPr/>
          </p:nvSpPr>
          <p:spPr>
            <a:xfrm>
              <a:off x="4255159" y="2297543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7D2FC1-60CD-476F-BD62-204BB489A5A8}"/>
                </a:ext>
              </a:extLst>
            </p:cNvPr>
            <p:cNvSpPr/>
            <p:nvPr/>
          </p:nvSpPr>
          <p:spPr>
            <a:xfrm>
              <a:off x="4255160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38F10D-A5C0-4666-866A-6E55328CA3EC}"/>
                </a:ext>
              </a:extLst>
            </p:cNvPr>
            <p:cNvSpPr/>
            <p:nvPr/>
          </p:nvSpPr>
          <p:spPr>
            <a:xfrm>
              <a:off x="4263349" y="4819443"/>
              <a:ext cx="485742" cy="4461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C7FFBE-F4C0-4069-9FBD-3C64DE91ABE8}"/>
                </a:ext>
              </a:extLst>
            </p:cNvPr>
            <p:cNvSpPr/>
            <p:nvPr/>
          </p:nvSpPr>
          <p:spPr>
            <a:xfrm>
              <a:off x="5240741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BCAED16-E159-428C-BCB8-1123718330C9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4498950" y="4046665"/>
              <a:ext cx="7270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4A80A3-9356-49DB-8A74-F476DC3FDDCD}"/>
                </a:ext>
              </a:extLst>
            </p:cNvPr>
            <p:cNvCxnSpPr>
              <a:cxnSpLocks/>
              <a:stCxn id="19" idx="2"/>
              <a:endCxn id="18" idx="0"/>
            </p:cNvCxnSpPr>
            <p:nvPr/>
          </p:nvCxnSpPr>
          <p:spPr>
            <a:xfrm flipH="1">
              <a:off x="4506220" y="4046665"/>
              <a:ext cx="978311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7CB12D-3158-4DF1-B1F7-36E6D6341D34}"/>
                </a:ext>
              </a:extLst>
            </p:cNvPr>
            <p:cNvCxnSpPr>
              <a:stCxn id="4" idx="0"/>
              <a:endCxn id="13" idx="2"/>
            </p:cNvCxnSpPr>
            <p:nvPr/>
          </p:nvCxnSpPr>
          <p:spPr>
            <a:xfrm flipV="1">
              <a:off x="2021541" y="2744029"/>
              <a:ext cx="992960" cy="8612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5A98BD-2CC5-482F-9797-AE314FF5B117}"/>
                </a:ext>
              </a:extLst>
            </p:cNvPr>
            <p:cNvCxnSpPr>
              <a:stCxn id="4" idx="0"/>
              <a:endCxn id="14" idx="2"/>
            </p:cNvCxnSpPr>
            <p:nvPr/>
          </p:nvCxnSpPr>
          <p:spPr>
            <a:xfrm flipV="1">
              <a:off x="2021541" y="2742981"/>
              <a:ext cx="2477408" cy="862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28B9D3-8E4A-45FF-9C55-7C364DCBCEE3}"/>
                </a:ext>
              </a:extLst>
            </p:cNvPr>
            <p:cNvCxnSpPr>
              <a:stCxn id="6" idx="0"/>
              <a:endCxn id="6" idx="0"/>
            </p:cNvCxnSpPr>
            <p:nvPr/>
          </p:nvCxnSpPr>
          <p:spPr>
            <a:xfrm>
              <a:off x="3014501" y="3601226"/>
              <a:ext cx="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1CE1AD-5B8B-4488-8580-C72EE835918E}"/>
                </a:ext>
              </a:extLst>
            </p:cNvPr>
            <p:cNvCxnSpPr>
              <a:cxnSpLocks/>
              <a:stCxn id="17" idx="0"/>
              <a:endCxn id="13" idx="2"/>
            </p:cNvCxnSpPr>
            <p:nvPr/>
          </p:nvCxnSpPr>
          <p:spPr>
            <a:xfrm flipH="1" flipV="1">
              <a:off x="3014501" y="2744029"/>
              <a:ext cx="1484449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66F9D7-FCA0-454F-A2EC-F25355891556}"/>
                </a:ext>
              </a:extLst>
            </p:cNvPr>
            <p:cNvCxnSpPr>
              <a:stCxn id="17" idx="0"/>
              <a:endCxn id="14" idx="2"/>
            </p:cNvCxnSpPr>
            <p:nvPr/>
          </p:nvCxnSpPr>
          <p:spPr>
            <a:xfrm flipH="1" flipV="1">
              <a:off x="4498949" y="2742981"/>
              <a:ext cx="1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5E4E98-8C8A-46A1-A0DF-095E8EB80FEF}"/>
                </a:ext>
              </a:extLst>
            </p:cNvPr>
            <p:cNvSpPr/>
            <p:nvPr/>
          </p:nvSpPr>
          <p:spPr>
            <a:xfrm>
              <a:off x="2772548" y="4819443"/>
              <a:ext cx="485742" cy="4281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710E83B-90F4-4A9F-9750-05062399DC7D}"/>
                </a:ext>
              </a:extLst>
            </p:cNvPr>
            <p:cNvSpPr/>
            <p:nvPr/>
          </p:nvSpPr>
          <p:spPr>
            <a:xfrm>
              <a:off x="5243498" y="4819443"/>
              <a:ext cx="485742" cy="447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T3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98E6E4-E681-4D9A-B802-82665B6180A6}"/>
                </a:ext>
              </a:extLst>
            </p:cNvPr>
            <p:cNvCxnSpPr>
              <a:cxnSpLocks/>
              <a:stCxn id="39" idx="0"/>
              <a:endCxn id="4" idx="2"/>
            </p:cNvCxnSpPr>
            <p:nvPr/>
          </p:nvCxnSpPr>
          <p:spPr>
            <a:xfrm flipH="1" flipV="1">
              <a:off x="2021541" y="4050692"/>
              <a:ext cx="993878" cy="7687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D05157-0823-49E6-ABE6-685C1EE5A91E}"/>
                </a:ext>
              </a:extLst>
            </p:cNvPr>
            <p:cNvCxnSpPr>
              <a:cxnSpLocks/>
              <a:stCxn id="6" idx="2"/>
              <a:endCxn id="39" idx="0"/>
            </p:cNvCxnSpPr>
            <p:nvPr/>
          </p:nvCxnSpPr>
          <p:spPr>
            <a:xfrm>
              <a:off x="3014502" y="4046665"/>
              <a:ext cx="917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B67895C-72BE-44D3-845A-8966DB47C15C}"/>
                </a:ext>
              </a:extLst>
            </p:cNvPr>
            <p:cNvCxnSpPr>
              <a:cxnSpLocks/>
              <a:stCxn id="40" idx="0"/>
              <a:endCxn id="17" idx="2"/>
            </p:cNvCxnSpPr>
            <p:nvPr/>
          </p:nvCxnSpPr>
          <p:spPr>
            <a:xfrm flipH="1" flipV="1">
              <a:off x="4498950" y="4046665"/>
              <a:ext cx="987419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7303E4-F13B-4134-984F-ACF9F549D2BD}"/>
                </a:ext>
              </a:extLst>
            </p:cNvPr>
            <p:cNvCxnSpPr>
              <a:cxnSpLocks/>
              <a:stCxn id="40" idx="0"/>
              <a:endCxn id="19" idx="2"/>
            </p:cNvCxnSpPr>
            <p:nvPr/>
          </p:nvCxnSpPr>
          <p:spPr>
            <a:xfrm flipH="1" flipV="1">
              <a:off x="5484531" y="4046665"/>
              <a:ext cx="1838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E6D0BF8-36A3-4EDA-8064-29CAE12BA380}"/>
                </a:ext>
              </a:extLst>
            </p:cNvPr>
            <p:cNvCxnSpPr>
              <a:stCxn id="6" idx="0"/>
              <a:endCxn id="13" idx="2"/>
            </p:cNvCxnSpPr>
            <p:nvPr/>
          </p:nvCxnSpPr>
          <p:spPr>
            <a:xfrm flipH="1" flipV="1">
              <a:off x="3014501" y="2744029"/>
              <a:ext cx="1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B1DDD7A-B7AE-4B8B-852E-DA153F917631}"/>
                </a:ext>
              </a:extLst>
            </p:cNvPr>
            <p:cNvCxnSpPr>
              <a:stCxn id="19" idx="0"/>
              <a:endCxn id="14" idx="2"/>
            </p:cNvCxnSpPr>
            <p:nvPr/>
          </p:nvCxnSpPr>
          <p:spPr>
            <a:xfrm flipH="1" flipV="1">
              <a:off x="4498949" y="2742981"/>
              <a:ext cx="985582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116B268-6112-40DC-9A66-73CFE70DEC82}"/>
                </a:ext>
              </a:extLst>
            </p:cNvPr>
            <p:cNvCxnSpPr>
              <a:stCxn id="19" idx="0"/>
              <a:endCxn id="13" idx="2"/>
            </p:cNvCxnSpPr>
            <p:nvPr/>
          </p:nvCxnSpPr>
          <p:spPr>
            <a:xfrm flipH="1" flipV="1">
              <a:off x="3014501" y="2744029"/>
              <a:ext cx="2470030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ADB2763-0551-4D42-B3AD-0EDA3FF4FAB9}"/>
                </a:ext>
              </a:extLst>
            </p:cNvPr>
            <p:cNvCxnSpPr>
              <a:stCxn id="6" idx="0"/>
              <a:endCxn id="14" idx="2"/>
            </p:cNvCxnSpPr>
            <p:nvPr/>
          </p:nvCxnSpPr>
          <p:spPr>
            <a:xfrm flipV="1">
              <a:off x="3014502" y="2742981"/>
              <a:ext cx="1484447" cy="858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3043310-F2B8-434E-A9B2-61ECF3B34A6D}"/>
              </a:ext>
            </a:extLst>
          </p:cNvPr>
          <p:cNvGrpSpPr/>
          <p:nvPr/>
        </p:nvGrpSpPr>
        <p:grpSpPr>
          <a:xfrm>
            <a:off x="4476588" y="1820852"/>
            <a:ext cx="3951489" cy="2969378"/>
            <a:chOff x="1777751" y="2297543"/>
            <a:chExt cx="3951489" cy="2969378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8919397-A946-4042-AF7A-2D87400A250F}"/>
                </a:ext>
              </a:extLst>
            </p:cNvPr>
            <p:cNvSpPr/>
            <p:nvPr/>
          </p:nvSpPr>
          <p:spPr>
            <a:xfrm>
              <a:off x="1777751" y="3605254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8B5F62C-C0F4-4FD8-A52C-1A399E72A747}"/>
                </a:ext>
              </a:extLst>
            </p:cNvPr>
            <p:cNvSpPr/>
            <p:nvPr/>
          </p:nvSpPr>
          <p:spPr>
            <a:xfrm>
              <a:off x="1777751" y="4793218"/>
              <a:ext cx="485742" cy="4699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T0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4EBB0B1-9A73-46BC-8F3D-3CE039029780}"/>
                </a:ext>
              </a:extLst>
            </p:cNvPr>
            <p:cNvSpPr/>
            <p:nvPr/>
          </p:nvSpPr>
          <p:spPr>
            <a:xfrm>
              <a:off x="2770712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980A3C6-D597-4996-A0AA-61DA99CC2BA5}"/>
                </a:ext>
              </a:extLst>
            </p:cNvPr>
            <p:cNvCxnSpPr>
              <a:cxnSpLocks/>
              <a:stCxn id="108" idx="2"/>
              <a:endCxn id="107" idx="0"/>
            </p:cNvCxnSpPr>
            <p:nvPr/>
          </p:nvCxnSpPr>
          <p:spPr>
            <a:xfrm flipH="1">
              <a:off x="2020622" y="4046665"/>
              <a:ext cx="993880" cy="74655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B9C3087-2E67-4D43-95A5-E6A336FDAC9F}"/>
                </a:ext>
              </a:extLst>
            </p:cNvPr>
            <p:cNvCxnSpPr>
              <a:cxnSpLocks/>
              <a:stCxn id="106" idx="2"/>
              <a:endCxn id="107" idx="0"/>
            </p:cNvCxnSpPr>
            <p:nvPr/>
          </p:nvCxnSpPr>
          <p:spPr>
            <a:xfrm flipH="1">
              <a:off x="2020622" y="4050692"/>
              <a:ext cx="919" cy="7425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5B2EE8B-C9B8-4A26-9F26-3A454C33231E}"/>
                </a:ext>
              </a:extLst>
            </p:cNvPr>
            <p:cNvSpPr/>
            <p:nvPr/>
          </p:nvSpPr>
          <p:spPr>
            <a:xfrm>
              <a:off x="2770711" y="2298591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82A625D-73C3-420F-BF15-333DEF5CC4D9}"/>
                </a:ext>
              </a:extLst>
            </p:cNvPr>
            <p:cNvSpPr/>
            <p:nvPr/>
          </p:nvSpPr>
          <p:spPr>
            <a:xfrm>
              <a:off x="4255159" y="2297543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S1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8BFC45A-8B29-429A-9742-6BF51B82AB19}"/>
                </a:ext>
              </a:extLst>
            </p:cNvPr>
            <p:cNvSpPr/>
            <p:nvPr/>
          </p:nvSpPr>
          <p:spPr>
            <a:xfrm>
              <a:off x="4255160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AEB2F47-6B72-4129-B157-2BCB6773E84A}"/>
                </a:ext>
              </a:extLst>
            </p:cNvPr>
            <p:cNvSpPr/>
            <p:nvPr/>
          </p:nvSpPr>
          <p:spPr>
            <a:xfrm>
              <a:off x="4263349" y="4819443"/>
              <a:ext cx="485742" cy="4461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594716F-E26A-4A46-905B-4FC24F82C366}"/>
                </a:ext>
              </a:extLst>
            </p:cNvPr>
            <p:cNvSpPr/>
            <p:nvPr/>
          </p:nvSpPr>
          <p:spPr>
            <a:xfrm>
              <a:off x="5240741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75BF3A1-D3B1-40B2-8CE7-C734FC841E78}"/>
                </a:ext>
              </a:extLst>
            </p:cNvPr>
            <p:cNvCxnSpPr>
              <a:cxnSpLocks/>
              <a:stCxn id="113" idx="2"/>
              <a:endCxn id="114" idx="0"/>
            </p:cNvCxnSpPr>
            <p:nvPr/>
          </p:nvCxnSpPr>
          <p:spPr>
            <a:xfrm>
              <a:off x="4498950" y="4046665"/>
              <a:ext cx="7270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1BB3F5A-7FDE-48E7-BEB1-F95AC9EC27FC}"/>
                </a:ext>
              </a:extLst>
            </p:cNvPr>
            <p:cNvCxnSpPr>
              <a:cxnSpLocks/>
              <a:stCxn id="115" idx="2"/>
              <a:endCxn id="114" idx="0"/>
            </p:cNvCxnSpPr>
            <p:nvPr/>
          </p:nvCxnSpPr>
          <p:spPr>
            <a:xfrm flipH="1">
              <a:off x="4506220" y="4046665"/>
              <a:ext cx="978311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4A0D2DE-1253-4FB9-BF6B-4FC66B8697D3}"/>
                </a:ext>
              </a:extLst>
            </p:cNvPr>
            <p:cNvCxnSpPr>
              <a:stCxn id="106" idx="0"/>
              <a:endCxn id="111" idx="2"/>
            </p:cNvCxnSpPr>
            <p:nvPr/>
          </p:nvCxnSpPr>
          <p:spPr>
            <a:xfrm flipV="1">
              <a:off x="2021541" y="2744029"/>
              <a:ext cx="992960" cy="8612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80C2C4C-F44E-4405-A144-0795892C565D}"/>
                </a:ext>
              </a:extLst>
            </p:cNvPr>
            <p:cNvCxnSpPr>
              <a:stCxn id="106" idx="0"/>
              <a:endCxn id="112" idx="2"/>
            </p:cNvCxnSpPr>
            <p:nvPr/>
          </p:nvCxnSpPr>
          <p:spPr>
            <a:xfrm flipV="1">
              <a:off x="2021541" y="2742981"/>
              <a:ext cx="2477408" cy="862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2F74918-4383-4B11-BBE9-73DE77584E78}"/>
                </a:ext>
              </a:extLst>
            </p:cNvPr>
            <p:cNvCxnSpPr>
              <a:stCxn id="108" idx="0"/>
              <a:endCxn id="108" idx="0"/>
            </p:cNvCxnSpPr>
            <p:nvPr/>
          </p:nvCxnSpPr>
          <p:spPr>
            <a:xfrm>
              <a:off x="3014501" y="3601226"/>
              <a:ext cx="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5F79948-B085-4B0D-A6E3-1DBAC458B5D0}"/>
                </a:ext>
              </a:extLst>
            </p:cNvPr>
            <p:cNvCxnSpPr>
              <a:cxnSpLocks/>
              <a:stCxn id="113" idx="0"/>
              <a:endCxn id="111" idx="2"/>
            </p:cNvCxnSpPr>
            <p:nvPr/>
          </p:nvCxnSpPr>
          <p:spPr>
            <a:xfrm flipH="1" flipV="1">
              <a:off x="3014501" y="2744029"/>
              <a:ext cx="1484449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89DADB-39CB-4E5B-9679-A96BFC8E907E}"/>
                </a:ext>
              </a:extLst>
            </p:cNvPr>
            <p:cNvCxnSpPr>
              <a:stCxn id="113" idx="0"/>
              <a:endCxn id="112" idx="2"/>
            </p:cNvCxnSpPr>
            <p:nvPr/>
          </p:nvCxnSpPr>
          <p:spPr>
            <a:xfrm flipH="1" flipV="1">
              <a:off x="4498949" y="2742981"/>
              <a:ext cx="1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BC8D541-8AD3-4B88-9C72-94DAAD2E6921}"/>
                </a:ext>
              </a:extLst>
            </p:cNvPr>
            <p:cNvSpPr/>
            <p:nvPr/>
          </p:nvSpPr>
          <p:spPr>
            <a:xfrm>
              <a:off x="2772548" y="4819443"/>
              <a:ext cx="485742" cy="4281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DF00BE5-791D-4FB9-9D2F-A906942F72EA}"/>
                </a:ext>
              </a:extLst>
            </p:cNvPr>
            <p:cNvSpPr/>
            <p:nvPr/>
          </p:nvSpPr>
          <p:spPr>
            <a:xfrm>
              <a:off x="5243498" y="4819443"/>
              <a:ext cx="485742" cy="447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T3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8371F3E-258C-498F-BE73-AD3EF5D259BB}"/>
                </a:ext>
              </a:extLst>
            </p:cNvPr>
            <p:cNvCxnSpPr>
              <a:cxnSpLocks/>
              <a:stCxn id="123" idx="0"/>
              <a:endCxn id="106" idx="2"/>
            </p:cNvCxnSpPr>
            <p:nvPr/>
          </p:nvCxnSpPr>
          <p:spPr>
            <a:xfrm flipH="1" flipV="1">
              <a:off x="2021541" y="4050692"/>
              <a:ext cx="993878" cy="7687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69EF143-C1B4-44B8-ABF0-296664E288F0}"/>
                </a:ext>
              </a:extLst>
            </p:cNvPr>
            <p:cNvCxnSpPr>
              <a:cxnSpLocks/>
              <a:stCxn id="108" idx="2"/>
              <a:endCxn id="123" idx="0"/>
            </p:cNvCxnSpPr>
            <p:nvPr/>
          </p:nvCxnSpPr>
          <p:spPr>
            <a:xfrm>
              <a:off x="3014502" y="4046665"/>
              <a:ext cx="917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19C86C-98D2-4472-9F3F-637D4644DD62}"/>
                </a:ext>
              </a:extLst>
            </p:cNvPr>
            <p:cNvCxnSpPr>
              <a:cxnSpLocks/>
              <a:stCxn id="124" idx="0"/>
              <a:endCxn id="113" idx="2"/>
            </p:cNvCxnSpPr>
            <p:nvPr/>
          </p:nvCxnSpPr>
          <p:spPr>
            <a:xfrm flipH="1" flipV="1">
              <a:off x="4498950" y="4046665"/>
              <a:ext cx="987419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9424FE0-E258-4052-B62C-97FA3C8384D4}"/>
                </a:ext>
              </a:extLst>
            </p:cNvPr>
            <p:cNvCxnSpPr>
              <a:cxnSpLocks/>
              <a:stCxn id="124" idx="0"/>
              <a:endCxn id="115" idx="2"/>
            </p:cNvCxnSpPr>
            <p:nvPr/>
          </p:nvCxnSpPr>
          <p:spPr>
            <a:xfrm flipH="1" flipV="1">
              <a:off x="5484531" y="4046665"/>
              <a:ext cx="1838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278662B-CC15-4A8E-89F3-EC7E8CF263F2}"/>
                </a:ext>
              </a:extLst>
            </p:cNvPr>
            <p:cNvCxnSpPr>
              <a:stCxn id="108" idx="0"/>
              <a:endCxn id="111" idx="2"/>
            </p:cNvCxnSpPr>
            <p:nvPr/>
          </p:nvCxnSpPr>
          <p:spPr>
            <a:xfrm flipH="1" flipV="1">
              <a:off x="3014501" y="2744029"/>
              <a:ext cx="1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968439E-C10F-40E9-83B4-88F6BBAB4993}"/>
                </a:ext>
              </a:extLst>
            </p:cNvPr>
            <p:cNvCxnSpPr>
              <a:stCxn id="115" idx="0"/>
              <a:endCxn id="112" idx="2"/>
            </p:cNvCxnSpPr>
            <p:nvPr/>
          </p:nvCxnSpPr>
          <p:spPr>
            <a:xfrm flipH="1" flipV="1">
              <a:off x="4498949" y="2742981"/>
              <a:ext cx="985582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40DEC28-A6D4-42C5-B2ED-D18FD5F5A56B}"/>
                </a:ext>
              </a:extLst>
            </p:cNvPr>
            <p:cNvCxnSpPr>
              <a:stCxn id="115" idx="0"/>
              <a:endCxn id="111" idx="2"/>
            </p:cNvCxnSpPr>
            <p:nvPr/>
          </p:nvCxnSpPr>
          <p:spPr>
            <a:xfrm flipH="1" flipV="1">
              <a:off x="3014501" y="2744029"/>
              <a:ext cx="2470030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0BC50EF-CEB0-48DC-AD3E-124EED52CBCB}"/>
                </a:ext>
              </a:extLst>
            </p:cNvPr>
            <p:cNvCxnSpPr>
              <a:stCxn id="108" idx="0"/>
              <a:endCxn id="112" idx="2"/>
            </p:cNvCxnSpPr>
            <p:nvPr/>
          </p:nvCxnSpPr>
          <p:spPr>
            <a:xfrm flipV="1">
              <a:off x="3014502" y="2742981"/>
              <a:ext cx="1484447" cy="858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E24F086-B295-478F-8D4D-666502C18A19}"/>
              </a:ext>
            </a:extLst>
          </p:cNvPr>
          <p:cNvGrpSpPr/>
          <p:nvPr/>
        </p:nvGrpSpPr>
        <p:grpSpPr>
          <a:xfrm>
            <a:off x="1384802" y="2274038"/>
            <a:ext cx="2489228" cy="3120536"/>
            <a:chOff x="1589756" y="2589353"/>
            <a:chExt cx="2489228" cy="3120536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8588A01-0DAB-4138-BE41-31302D3AA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757" y="5076974"/>
              <a:ext cx="918" cy="63291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59EF3706-B405-4D76-9E25-936F4B2FC005}"/>
                </a:ext>
              </a:extLst>
            </p:cNvPr>
            <p:cNvCxnSpPr/>
            <p:nvPr/>
          </p:nvCxnSpPr>
          <p:spPr>
            <a:xfrm flipV="1">
              <a:off x="1590675" y="3885289"/>
              <a:ext cx="0" cy="7724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7889B533-3C07-45D4-8D29-23E184454E0B}"/>
                </a:ext>
              </a:extLst>
            </p:cNvPr>
            <p:cNvCxnSpPr/>
            <p:nvPr/>
          </p:nvCxnSpPr>
          <p:spPr>
            <a:xfrm flipV="1">
              <a:off x="1589757" y="2589353"/>
              <a:ext cx="0" cy="85824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06C1DF2-0CBB-4422-8E3D-204E7428F480}"/>
                </a:ext>
              </a:extLst>
            </p:cNvPr>
            <p:cNvCxnSpPr>
              <a:cxnSpLocks/>
            </p:cNvCxnSpPr>
            <p:nvPr/>
          </p:nvCxnSpPr>
          <p:spPr>
            <a:xfrm>
              <a:off x="1589756" y="2631934"/>
              <a:ext cx="1448719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2BD6F59D-FEEB-4314-A770-99017B885532}"/>
                </a:ext>
              </a:extLst>
            </p:cNvPr>
            <p:cNvCxnSpPr/>
            <p:nvPr/>
          </p:nvCxnSpPr>
          <p:spPr>
            <a:xfrm flipV="1">
              <a:off x="3038475" y="2589353"/>
              <a:ext cx="0" cy="85049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465EBEFB-400D-404E-92CD-1E36AA52C38A}"/>
                </a:ext>
              </a:extLst>
            </p:cNvPr>
            <p:cNvCxnSpPr/>
            <p:nvPr/>
          </p:nvCxnSpPr>
          <p:spPr>
            <a:xfrm>
              <a:off x="3038475" y="2631934"/>
              <a:ext cx="1009650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6A2E2261-3CC1-445E-8A30-CA8A6C9DDF51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94" y="3895081"/>
              <a:ext cx="1838" cy="77277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928858F8-3765-45E3-B316-DB0B3EAAD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0794" y="5109266"/>
              <a:ext cx="8190" cy="51048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3693AFB-A191-4EF5-BE0E-F47C8CCC548F}"/>
              </a:ext>
            </a:extLst>
          </p:cNvPr>
          <p:cNvGrpSpPr/>
          <p:nvPr/>
        </p:nvGrpSpPr>
        <p:grpSpPr>
          <a:xfrm>
            <a:off x="614196" y="2266290"/>
            <a:ext cx="2495550" cy="3128284"/>
            <a:chOff x="819150" y="2581605"/>
            <a:chExt cx="2495550" cy="3128284"/>
          </a:xfrm>
        </p:grpSpPr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4773C3D0-6983-4F76-AAD2-DEB1D54EEF39}"/>
                </a:ext>
              </a:extLst>
            </p:cNvPr>
            <p:cNvCxnSpPr/>
            <p:nvPr/>
          </p:nvCxnSpPr>
          <p:spPr>
            <a:xfrm flipV="1">
              <a:off x="331470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B3F1E85E-2F6A-41EB-A742-CDB5007F555F}"/>
                </a:ext>
              </a:extLst>
            </p:cNvPr>
            <p:cNvCxnSpPr/>
            <p:nvPr/>
          </p:nvCxnSpPr>
          <p:spPr>
            <a:xfrm flipV="1">
              <a:off x="3305175" y="3885289"/>
              <a:ext cx="0" cy="77247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3D9B4B3-7E08-4249-8AFD-4EDD35655F9B}"/>
                </a:ext>
              </a:extLst>
            </p:cNvPr>
            <p:cNvCxnSpPr/>
            <p:nvPr/>
          </p:nvCxnSpPr>
          <p:spPr>
            <a:xfrm flipV="1">
              <a:off x="3305175" y="2581605"/>
              <a:ext cx="0" cy="8659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B25F35A4-B145-429C-B009-EBE9DE045DC7}"/>
                </a:ext>
              </a:extLst>
            </p:cNvPr>
            <p:cNvCxnSpPr/>
            <p:nvPr/>
          </p:nvCxnSpPr>
          <p:spPr>
            <a:xfrm flipH="1">
              <a:off x="1838325" y="2589353"/>
              <a:ext cx="1466850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275B2113-14D6-4C0A-AE0C-6CD8F3E33AC8}"/>
                </a:ext>
              </a:extLst>
            </p:cNvPr>
            <p:cNvCxnSpPr/>
            <p:nvPr/>
          </p:nvCxnSpPr>
          <p:spPr>
            <a:xfrm flipV="1">
              <a:off x="1847850" y="2589353"/>
              <a:ext cx="0" cy="85049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E37F7478-F191-4323-B850-5C1FE1100AC0}"/>
                </a:ext>
              </a:extLst>
            </p:cNvPr>
            <p:cNvCxnSpPr/>
            <p:nvPr/>
          </p:nvCxnSpPr>
          <p:spPr>
            <a:xfrm flipH="1">
              <a:off x="819150" y="2589353"/>
              <a:ext cx="1019175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2AB7B004-9D96-41A4-B3E6-B19619ECB9FE}"/>
                </a:ext>
              </a:extLst>
            </p:cNvPr>
            <p:cNvCxnSpPr/>
            <p:nvPr/>
          </p:nvCxnSpPr>
          <p:spPr>
            <a:xfrm>
              <a:off x="819150" y="3893037"/>
              <a:ext cx="0" cy="7748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AC2EC93-4E5D-4DE4-A223-D3CC45EDE8EB}"/>
                </a:ext>
              </a:extLst>
            </p:cNvPr>
            <p:cNvCxnSpPr/>
            <p:nvPr/>
          </p:nvCxnSpPr>
          <p:spPr>
            <a:xfrm>
              <a:off x="81915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D474D62-CBDC-48F7-89EC-465ED5805FE5}"/>
              </a:ext>
            </a:extLst>
          </p:cNvPr>
          <p:cNvGrpSpPr/>
          <p:nvPr/>
        </p:nvGrpSpPr>
        <p:grpSpPr>
          <a:xfrm>
            <a:off x="5612583" y="2274038"/>
            <a:ext cx="2489228" cy="3120536"/>
            <a:chOff x="1589756" y="2589353"/>
            <a:chExt cx="2489228" cy="3120536"/>
          </a:xfrm>
        </p:grpSpPr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0F2D7FB-456D-4673-A91E-6A73B36AF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757" y="5076974"/>
              <a:ext cx="918" cy="63291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76D35978-B246-4DE2-A1C6-5A657192C1DF}"/>
                </a:ext>
              </a:extLst>
            </p:cNvPr>
            <p:cNvCxnSpPr/>
            <p:nvPr/>
          </p:nvCxnSpPr>
          <p:spPr>
            <a:xfrm flipV="1">
              <a:off x="1590675" y="3885289"/>
              <a:ext cx="0" cy="7724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3A5F9163-6325-4CE3-B5A2-7FAF840D157C}"/>
                </a:ext>
              </a:extLst>
            </p:cNvPr>
            <p:cNvCxnSpPr/>
            <p:nvPr/>
          </p:nvCxnSpPr>
          <p:spPr>
            <a:xfrm flipV="1">
              <a:off x="1589757" y="2589353"/>
              <a:ext cx="0" cy="85824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736C1A30-B491-4517-9C4F-E35EA615EEF0}"/>
                </a:ext>
              </a:extLst>
            </p:cNvPr>
            <p:cNvCxnSpPr>
              <a:cxnSpLocks/>
            </p:cNvCxnSpPr>
            <p:nvPr/>
          </p:nvCxnSpPr>
          <p:spPr>
            <a:xfrm>
              <a:off x="1589756" y="2631934"/>
              <a:ext cx="1448719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0176875-0E5B-41EE-AF54-6CF44D4D863D}"/>
                </a:ext>
              </a:extLst>
            </p:cNvPr>
            <p:cNvCxnSpPr/>
            <p:nvPr/>
          </p:nvCxnSpPr>
          <p:spPr>
            <a:xfrm flipV="1">
              <a:off x="3038475" y="2589353"/>
              <a:ext cx="0" cy="850498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CF1145D2-D2DC-491A-A4BB-9D5C40E38114}"/>
                </a:ext>
              </a:extLst>
            </p:cNvPr>
            <p:cNvCxnSpPr/>
            <p:nvPr/>
          </p:nvCxnSpPr>
          <p:spPr>
            <a:xfrm>
              <a:off x="3038475" y="2631934"/>
              <a:ext cx="1009650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B5478100-9DED-4C97-BAB2-E8AF75106256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94" y="3895081"/>
              <a:ext cx="1838" cy="772778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99DFBBEC-5738-4B70-A051-EDE2A1453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0794" y="5109266"/>
              <a:ext cx="8190" cy="510484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CC694DA-0A10-43D2-A112-DE374567022E}"/>
              </a:ext>
            </a:extLst>
          </p:cNvPr>
          <p:cNvGrpSpPr/>
          <p:nvPr/>
        </p:nvGrpSpPr>
        <p:grpSpPr>
          <a:xfrm>
            <a:off x="4841977" y="2266290"/>
            <a:ext cx="2495550" cy="3128284"/>
            <a:chOff x="819150" y="2581605"/>
            <a:chExt cx="2495550" cy="3128284"/>
          </a:xfrm>
        </p:grpSpPr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D8BFEEE4-B96B-47F0-9A50-E554CAB0D74E}"/>
                </a:ext>
              </a:extLst>
            </p:cNvPr>
            <p:cNvCxnSpPr/>
            <p:nvPr/>
          </p:nvCxnSpPr>
          <p:spPr>
            <a:xfrm flipV="1">
              <a:off x="331470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C1C8CFCF-C26B-4790-B02D-699C5519E877}"/>
                </a:ext>
              </a:extLst>
            </p:cNvPr>
            <p:cNvCxnSpPr/>
            <p:nvPr/>
          </p:nvCxnSpPr>
          <p:spPr>
            <a:xfrm flipV="1">
              <a:off x="3305175" y="3885289"/>
              <a:ext cx="0" cy="77247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8B7BB4F5-272E-4552-AC16-6D78A4F3DD1B}"/>
                </a:ext>
              </a:extLst>
            </p:cNvPr>
            <p:cNvCxnSpPr/>
            <p:nvPr/>
          </p:nvCxnSpPr>
          <p:spPr>
            <a:xfrm flipV="1">
              <a:off x="3305175" y="2581605"/>
              <a:ext cx="0" cy="8659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967B10FE-CCE9-4BC7-AEB2-EE3BE842BEAA}"/>
                </a:ext>
              </a:extLst>
            </p:cNvPr>
            <p:cNvCxnSpPr/>
            <p:nvPr/>
          </p:nvCxnSpPr>
          <p:spPr>
            <a:xfrm flipH="1">
              <a:off x="1838325" y="2589353"/>
              <a:ext cx="1466850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0EE48CE6-B845-47E9-9AD7-013A347CAC4A}"/>
                </a:ext>
              </a:extLst>
            </p:cNvPr>
            <p:cNvCxnSpPr/>
            <p:nvPr/>
          </p:nvCxnSpPr>
          <p:spPr>
            <a:xfrm flipV="1">
              <a:off x="1847850" y="2589353"/>
              <a:ext cx="0" cy="850498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0253B829-C651-4550-B9D9-A270CB790A4D}"/>
                </a:ext>
              </a:extLst>
            </p:cNvPr>
            <p:cNvCxnSpPr/>
            <p:nvPr/>
          </p:nvCxnSpPr>
          <p:spPr>
            <a:xfrm flipH="1">
              <a:off x="819150" y="2589353"/>
              <a:ext cx="1019175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223291A6-1C08-496D-AD48-7FF0750AA966}"/>
                </a:ext>
              </a:extLst>
            </p:cNvPr>
            <p:cNvCxnSpPr/>
            <p:nvPr/>
          </p:nvCxnSpPr>
          <p:spPr>
            <a:xfrm>
              <a:off x="819150" y="3893037"/>
              <a:ext cx="0" cy="774822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47A31878-A452-467B-9DA6-F9504355A4E7}"/>
                </a:ext>
              </a:extLst>
            </p:cNvPr>
            <p:cNvCxnSpPr/>
            <p:nvPr/>
          </p:nvCxnSpPr>
          <p:spPr>
            <a:xfrm>
              <a:off x="81915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" name="Picture 234">
            <a:extLst>
              <a:ext uri="{FF2B5EF4-FFF2-40B4-BE49-F238E27FC236}">
                <a16:creationId xmlns:a16="http://schemas.microsoft.com/office/drawing/2014/main" id="{C9942A31-78C0-42B4-9DC3-967B9CA5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5" y="2316619"/>
            <a:ext cx="1976497" cy="2239268"/>
          </a:xfrm>
          <a:prstGeom prst="rect">
            <a:avLst/>
          </a:prstGeom>
        </p:spPr>
      </p:pic>
      <p:sp>
        <p:nvSpPr>
          <p:cNvPr id="236" name="Oval 235">
            <a:extLst>
              <a:ext uri="{FF2B5EF4-FFF2-40B4-BE49-F238E27FC236}">
                <a16:creationId xmlns:a16="http://schemas.microsoft.com/office/drawing/2014/main" id="{B30D0E55-7E0E-42F0-8434-BCE26929E310}"/>
              </a:ext>
            </a:extLst>
          </p:cNvPr>
          <p:cNvSpPr/>
          <p:nvPr/>
        </p:nvSpPr>
        <p:spPr>
          <a:xfrm>
            <a:off x="9279127" y="2860008"/>
            <a:ext cx="1978335" cy="974494"/>
          </a:xfrm>
          <a:prstGeom prst="ellipse">
            <a:avLst/>
          </a:prstGeom>
          <a:solidFill>
            <a:schemeClr val="l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Title 2">
            <a:extLst>
              <a:ext uri="{FF2B5EF4-FFF2-40B4-BE49-F238E27FC236}">
                <a16:creationId xmlns:a16="http://schemas.microsoft.com/office/drawing/2014/main" id="{29F365C4-581D-4419-9261-A8428A1F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Tagger</a:t>
            </a:r>
            <a:r>
              <a:rPr lang="en-US" dirty="0"/>
              <a:t>: practical PFC deadlock prevention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381B302-6CE1-49FF-B8A1-ED5C0FEDC988}"/>
              </a:ext>
            </a:extLst>
          </p:cNvPr>
          <p:cNvSpPr txBox="1"/>
          <p:nvPr/>
        </p:nvSpPr>
        <p:spPr>
          <a:xfrm>
            <a:off x="8579363" y="4784469"/>
            <a:ext cx="3612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Tagger Algorithm works for general network topology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Deployable in existing switching ASICs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07CEFCD-1EA0-48FA-B089-B40A4D9B0776}"/>
              </a:ext>
            </a:extLst>
          </p:cNvPr>
          <p:cNvSpPr/>
          <p:nvPr/>
        </p:nvSpPr>
        <p:spPr>
          <a:xfrm>
            <a:off x="110359" y="5482819"/>
            <a:ext cx="3934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Concept: Expected Lossless Path (ELP) to decouple Tagger from routing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B3B92F1-F84D-4713-A84D-5DBCFA0426E8}"/>
              </a:ext>
            </a:extLst>
          </p:cNvPr>
          <p:cNvSpPr/>
          <p:nvPr/>
        </p:nvSpPr>
        <p:spPr>
          <a:xfrm>
            <a:off x="3874030" y="5559287"/>
            <a:ext cx="4810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Strategy: move packets to different lossless queue before CBD forming with pre-calculated rules</a:t>
            </a:r>
          </a:p>
        </p:txBody>
      </p:sp>
    </p:spTree>
    <p:extLst>
      <p:ext uri="{BB962C8B-B14F-4D97-AF65-F5344CB8AC3E}">
        <p14:creationId xmlns:p14="http://schemas.microsoft.com/office/powerpoint/2010/main" val="39127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8" grpId="0"/>
      <p:bldP spid="239" grpId="0"/>
      <p:bldP spid="2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25" y="283831"/>
            <a:ext cx="10515600" cy="1325563"/>
          </a:xfrm>
        </p:spPr>
        <p:txBody>
          <a:bodyPr/>
          <a:lstStyle/>
          <a:p>
            <a:r>
              <a:rPr lang="en-US" dirty="0"/>
              <a:t>NIC PFC pause frame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8533" y="2137523"/>
            <a:ext cx="4590363" cy="34214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malfunctioning NIC may block the whole network</a:t>
            </a:r>
          </a:p>
          <a:p>
            <a:endParaRPr lang="en-US" dirty="0"/>
          </a:p>
          <a:p>
            <a:r>
              <a:rPr lang="en-US" dirty="0"/>
              <a:t>PFC pause frame storms </a:t>
            </a:r>
            <a:r>
              <a:rPr lang="en-US" altLang="zh-CN" dirty="0"/>
              <a:t>caused several incidents </a:t>
            </a:r>
          </a:p>
          <a:p>
            <a:endParaRPr lang="en-US" altLang="zh-CN" dirty="0"/>
          </a:p>
          <a:p>
            <a:r>
              <a:rPr lang="en-US" dirty="0"/>
              <a:t>Solution: watchdogs at both NIC and switch sides to stop the storm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5239" y="4398802"/>
            <a:ext cx="61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571" y="3375309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1997" y="1873008"/>
            <a:ext cx="121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Spine layer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23012" y="5189681"/>
            <a:ext cx="85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69199" y="1963874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4865" y="1956074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193" y="4295170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193" y="3269052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5675" y="3269052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38" y="2807296"/>
            <a:ext cx="2904703" cy="282207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1735675" y="4295170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1561" y="4295169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1561" y="3269051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9042" y="3269051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5485" y="2807295"/>
            <a:ext cx="2904703" cy="2822073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4969042" y="4295169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8193" y="5131124"/>
            <a:ext cx="461024" cy="4412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0" name="Oval 19"/>
          <p:cNvSpPr/>
          <p:nvPr/>
        </p:nvSpPr>
        <p:spPr>
          <a:xfrm>
            <a:off x="929949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735675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2367430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3531561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3316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4969042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600798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cxnSp>
        <p:nvCxnSpPr>
          <p:cNvPr id="27" name="Straight Arrow Connector 26"/>
          <p:cNvCxnSpPr>
            <a:stCxn id="19" idx="0"/>
          </p:cNvCxnSpPr>
          <p:nvPr/>
        </p:nvCxnSpPr>
        <p:spPr>
          <a:xfrm flipH="1" flipV="1">
            <a:off x="525978" y="4768134"/>
            <a:ext cx="2726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67198" y="3742016"/>
            <a:ext cx="0" cy="553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60451" y="3742016"/>
            <a:ext cx="969835" cy="5531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67198" y="2448610"/>
            <a:ext cx="539968" cy="8255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74230" y="2440813"/>
            <a:ext cx="3527167" cy="8249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33558" y="2429039"/>
            <a:ext cx="717813" cy="86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903214" y="3742016"/>
            <a:ext cx="1" cy="5582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</p:cNvCxnSpPr>
          <p:nvPr/>
        </p:nvCxnSpPr>
        <p:spPr>
          <a:xfrm flipH="1">
            <a:off x="4393828" y="3742016"/>
            <a:ext cx="1125383" cy="553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26832" y="3758903"/>
            <a:ext cx="1103234" cy="5362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23318" y="3742016"/>
            <a:ext cx="0" cy="5582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36204" y="3742016"/>
            <a:ext cx="1033333" cy="553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97942" y="3742016"/>
            <a:ext cx="0" cy="5582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0" idx="0"/>
          </p:cNvCxnSpPr>
          <p:nvPr/>
        </p:nvCxnSpPr>
        <p:spPr>
          <a:xfrm>
            <a:off x="1160461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1" idx="0"/>
          </p:cNvCxnSpPr>
          <p:nvPr/>
        </p:nvCxnSpPr>
        <p:spPr>
          <a:xfrm>
            <a:off x="1966187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>
            <a:off x="2597942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3" idx="0"/>
          </p:cNvCxnSpPr>
          <p:nvPr/>
        </p:nvCxnSpPr>
        <p:spPr>
          <a:xfrm>
            <a:off x="3762072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4" idx="0"/>
          </p:cNvCxnSpPr>
          <p:nvPr/>
        </p:nvCxnSpPr>
        <p:spPr>
          <a:xfrm>
            <a:off x="4393828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5" idx="0"/>
          </p:cNvCxnSpPr>
          <p:nvPr/>
        </p:nvCxnSpPr>
        <p:spPr>
          <a:xfrm>
            <a:off x="5199554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6" idx="0"/>
          </p:cNvCxnSpPr>
          <p:nvPr/>
        </p:nvCxnSpPr>
        <p:spPr>
          <a:xfrm>
            <a:off x="5831310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5632110"/>
            <a:ext cx="2367429" cy="33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Malfunctioning NIC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54536" y="2448610"/>
            <a:ext cx="2287416" cy="8373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37667" y="2453725"/>
            <a:ext cx="859032" cy="820441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5" idx="2"/>
          </p:cNvCxnSpPr>
          <p:nvPr/>
        </p:nvCxnSpPr>
        <p:spPr>
          <a:xfrm flipV="1">
            <a:off x="2597942" y="2429039"/>
            <a:ext cx="2187092" cy="83668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946207" y="2453724"/>
            <a:ext cx="3388996" cy="7984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33076" y="2440812"/>
            <a:ext cx="690242" cy="8249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341" y="2734242"/>
            <a:ext cx="948517" cy="33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Podset 0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546107" y="2734242"/>
            <a:ext cx="948517" cy="33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Podset 1</a:t>
            </a:r>
            <a:endParaRPr lang="en-US" sz="16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525978" y="2429039"/>
            <a:ext cx="5305332" cy="2702084"/>
            <a:chOff x="5474496" y="2917770"/>
            <a:chExt cx="5305332" cy="2702084"/>
          </a:xfrm>
        </p:grpSpPr>
        <p:cxnSp>
          <p:nvCxnSpPr>
            <p:cNvPr id="82" name="Straight Arrow Connector 81"/>
            <p:cNvCxnSpPr/>
            <p:nvPr/>
          </p:nvCxnSpPr>
          <p:spPr>
            <a:xfrm flipH="1" flipV="1">
              <a:off x="5474496" y="5256865"/>
              <a:ext cx="2726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615716" y="4230747"/>
              <a:ext cx="0" cy="55315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008969" y="4230747"/>
              <a:ext cx="969835" cy="55315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5615716" y="2937341"/>
              <a:ext cx="539968" cy="82555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5922748" y="2929544"/>
              <a:ext cx="3527167" cy="8249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9182076" y="2917770"/>
              <a:ext cx="717813" cy="86137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8851732" y="4230747"/>
              <a:ext cx="1" cy="5582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9342346" y="4230747"/>
              <a:ext cx="1125383" cy="55315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9275350" y="4247634"/>
              <a:ext cx="1103234" cy="53626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10771836" y="4230747"/>
              <a:ext cx="0" cy="5582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5984722" y="4230747"/>
              <a:ext cx="1033333" cy="55315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546460" y="4230747"/>
              <a:ext cx="0" cy="5582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6108979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914705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546460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8710590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9342346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10148072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10779828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603054" y="2937341"/>
              <a:ext cx="2287416" cy="83733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286185" y="2942456"/>
              <a:ext cx="859032" cy="820441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546460" y="2917770"/>
              <a:ext cx="2187092" cy="836684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894725" y="2942455"/>
              <a:ext cx="3388996" cy="79844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0081594" y="2929543"/>
              <a:ext cx="690242" cy="8249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0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slow-receiver symptom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9494" cy="4351338"/>
          </a:xfrm>
        </p:spPr>
        <p:txBody>
          <a:bodyPr/>
          <a:lstStyle/>
          <a:p>
            <a:r>
              <a:rPr lang="en-US" dirty="0"/>
              <a:t>ToR to NIC is 40Gb/s, NIC to server is 64Gb/s</a:t>
            </a:r>
          </a:p>
          <a:p>
            <a:r>
              <a:rPr lang="en-US" dirty="0"/>
              <a:t>But NICs may generate large number of PFC pause frames</a:t>
            </a:r>
          </a:p>
          <a:p>
            <a:r>
              <a:rPr lang="en-US" dirty="0"/>
              <a:t>Root cause: NIC is resource constrained 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Large page size for the MTT (memory translation table) entry</a:t>
            </a:r>
          </a:p>
          <a:p>
            <a:pPr lvl="1"/>
            <a:r>
              <a:rPr lang="en-US" dirty="0"/>
              <a:t>Dynamic buffer sharing at the 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8475" y="2409661"/>
            <a:ext cx="981636" cy="868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5262" y="2409661"/>
            <a:ext cx="981636" cy="868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2250" y="4221235"/>
            <a:ext cx="2816892" cy="1388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514665" y="4485643"/>
            <a:ext cx="981636" cy="868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ToR</a:t>
            </a:r>
          </a:p>
        </p:txBody>
      </p:sp>
      <p:cxnSp>
        <p:nvCxnSpPr>
          <p:cNvPr id="11" name="Straight Connector 10"/>
          <p:cNvCxnSpPr>
            <a:stCxn id="6" idx="3"/>
            <a:endCxn id="9" idx="1"/>
          </p:cNvCxnSpPr>
          <p:nvPr/>
        </p:nvCxnSpPr>
        <p:spPr>
          <a:xfrm>
            <a:off x="9539142" y="4915328"/>
            <a:ext cx="975523" cy="4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22250" y="2018576"/>
            <a:ext cx="2816892" cy="1591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0"/>
            <a:endCxn id="12" idx="2"/>
          </p:cNvCxnSpPr>
          <p:nvPr/>
        </p:nvCxnSpPr>
        <p:spPr>
          <a:xfrm flipV="1">
            <a:off x="8130696" y="3609624"/>
            <a:ext cx="0" cy="61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93088" y="4149465"/>
            <a:ext cx="861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QSFP</a:t>
            </a:r>
          </a:p>
          <a:p>
            <a:r>
              <a:rPr lang="en-US" dirty="0"/>
              <a:t>40Gb/s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6140" y="3583166"/>
            <a:ext cx="180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PCIe</a:t>
            </a:r>
          </a:p>
          <a:p>
            <a:r>
              <a:rPr lang="en-US" dirty="0"/>
              <a:t>Gen3 8x8 64Gb/s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04137" y="4368499"/>
            <a:ext cx="1922429" cy="914400"/>
            <a:chOff x="6904137" y="4368499"/>
            <a:chExt cx="1922429" cy="914400"/>
          </a:xfrm>
        </p:grpSpPr>
        <p:sp>
          <p:nvSpPr>
            <p:cNvPr id="20" name="Rectangle 19"/>
            <p:cNvSpPr/>
            <p:nvPr/>
          </p:nvSpPr>
          <p:spPr>
            <a:xfrm>
              <a:off x="8273890" y="4368822"/>
              <a:ext cx="552676" cy="447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MTT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04137" y="4368499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46139" y="4472631"/>
              <a:ext cx="732618" cy="447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WQEs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21342" y="487772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QPC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097255" y="5609421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6517" y="1691336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636594" y="4315208"/>
            <a:ext cx="2270111" cy="1574791"/>
            <a:chOff x="9636594" y="4315208"/>
            <a:chExt cx="2270111" cy="1574791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9636594" y="5022053"/>
              <a:ext cx="748627" cy="251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3"/>
            </p:cNvCxnSpPr>
            <p:nvPr/>
          </p:nvCxnSpPr>
          <p:spPr>
            <a:xfrm flipV="1">
              <a:off x="11496301" y="4315208"/>
              <a:ext cx="410404" cy="6044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9" idx="3"/>
            </p:cNvCxnSpPr>
            <p:nvPr/>
          </p:nvCxnSpPr>
          <p:spPr>
            <a:xfrm>
              <a:off x="11496301" y="4919672"/>
              <a:ext cx="410404" cy="6044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9" idx="3"/>
            </p:cNvCxnSpPr>
            <p:nvPr/>
          </p:nvCxnSpPr>
          <p:spPr>
            <a:xfrm>
              <a:off x="11496301" y="4919672"/>
              <a:ext cx="41040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000021" y="5489889"/>
              <a:ext cx="157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Pause frames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41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29351" r="6530" b="1412"/>
          <a:stretch/>
        </p:blipFill>
        <p:spPr>
          <a:xfrm>
            <a:off x="-29569" y="-7294"/>
            <a:ext cx="12251139" cy="68725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0279316" y="5371254"/>
            <a:ext cx="896425" cy="896425"/>
          </a:xfrm>
          <a:prstGeom prst="ellipse">
            <a:avLst/>
          </a:prstGeom>
          <a:noFill/>
          <a:ln w="285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083860" y="5175798"/>
            <a:ext cx="1287336" cy="1287336"/>
          </a:xfrm>
          <a:prstGeom prst="ellipse">
            <a:avLst/>
          </a:prstGeom>
          <a:noFill/>
          <a:ln w="381000">
            <a:solidFill>
              <a:schemeClr val="bg1">
                <a:alpha val="28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93F8F5-5860-43DC-8B0B-9F5958EC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2" y="3061602"/>
            <a:ext cx="4503904" cy="1478570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Data Centers</a:t>
            </a:r>
          </a:p>
        </p:txBody>
      </p:sp>
    </p:spTree>
    <p:extLst>
      <p:ext uri="{BB962C8B-B14F-4D97-AF65-F5344CB8AC3E}">
        <p14:creationId xmlns:p14="http://schemas.microsoft.com/office/powerpoint/2010/main" val="238500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787" y="2370905"/>
            <a:ext cx="76962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Deployment experiences and lessons learned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24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Latency reduction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6" y="2509960"/>
            <a:ext cx="7697273" cy="3848637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6506" y="1851383"/>
            <a:ext cx="4207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RoCEv2 deployed in Bing world-wide for two and half years</a:t>
            </a:r>
          </a:p>
          <a:p>
            <a:r>
              <a:rPr lang="en-US" dirty="0"/>
              <a:t>Significant latency reduction</a:t>
            </a:r>
          </a:p>
          <a:p>
            <a:r>
              <a:rPr lang="en-US" dirty="0" err="1"/>
              <a:t>Incast</a:t>
            </a:r>
            <a:r>
              <a:rPr lang="en-US" dirty="0"/>
              <a:t> problem solved as no packet drops </a:t>
            </a:r>
          </a:p>
        </p:txBody>
      </p:sp>
    </p:spTree>
    <p:extLst>
      <p:ext uri="{BB962C8B-B14F-4D97-AF65-F5344CB8AC3E}">
        <p14:creationId xmlns:p14="http://schemas.microsoft.com/office/powerpoint/2010/main" val="2239347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513" y="254382"/>
            <a:ext cx="10515600" cy="1325563"/>
          </a:xfrm>
        </p:spPr>
        <p:txBody>
          <a:bodyPr/>
          <a:lstStyle/>
          <a:p>
            <a:r>
              <a:rPr lang="en-US" dirty="0"/>
              <a:t>RDMA throughput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8" y="1927675"/>
            <a:ext cx="5515626" cy="3313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8" y="1579945"/>
            <a:ext cx="5398182" cy="37405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771265"/>
            <a:ext cx="5189113" cy="96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Using two </a:t>
            </a:r>
            <a:r>
              <a:rPr lang="en-US" sz="2000" dirty="0" err="1"/>
              <a:t>podsets</a:t>
            </a:r>
            <a:r>
              <a:rPr lang="en-US" sz="2000" dirty="0"/>
              <a:t> each with 500+ servers</a:t>
            </a:r>
          </a:p>
          <a:p>
            <a:r>
              <a:rPr lang="en-US" sz="2000" dirty="0"/>
              <a:t>5Tb/s capacity between the two </a:t>
            </a:r>
            <a:r>
              <a:rPr lang="en-US" sz="2000" dirty="0" err="1"/>
              <a:t>podsets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17102" y="5771265"/>
            <a:ext cx="4970098" cy="969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Achieved 3Tb/s inter-</a:t>
            </a:r>
            <a:r>
              <a:rPr lang="en-US" sz="2000" dirty="0" err="1"/>
              <a:t>podset</a:t>
            </a:r>
            <a:r>
              <a:rPr lang="en-US" sz="2000" dirty="0"/>
              <a:t> throughput</a:t>
            </a:r>
          </a:p>
          <a:p>
            <a:r>
              <a:rPr lang="en-US" sz="2000" dirty="0"/>
              <a:t>Bottlenecked by ECMP routing</a:t>
            </a:r>
          </a:p>
          <a:p>
            <a:r>
              <a:rPr lang="en-US" sz="2000" dirty="0"/>
              <a:t>Close to 0 CPU overhead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63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Latency and throughput tradeoff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73052" y="2000486"/>
            <a:ext cx="3424706" cy="3103808"/>
            <a:chOff x="238612" y="1525452"/>
            <a:chExt cx="4399987" cy="3816724"/>
          </a:xfrm>
        </p:grpSpPr>
        <p:sp>
          <p:nvSpPr>
            <p:cNvPr id="6" name="Rectangle 5"/>
            <p:cNvSpPr/>
            <p:nvPr/>
          </p:nvSpPr>
          <p:spPr>
            <a:xfrm>
              <a:off x="391918" y="1532643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54071" y="3764552"/>
              <a:ext cx="731520" cy="3950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2550" y="1525452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9" name="Straight Connector 8"/>
            <p:cNvCxnSpPr>
              <a:stCxn id="6" idx="2"/>
              <a:endCxn id="7" idx="0"/>
            </p:cNvCxnSpPr>
            <p:nvPr/>
          </p:nvCxnSpPr>
          <p:spPr>
            <a:xfrm>
              <a:off x="757678" y="2048032"/>
              <a:ext cx="562153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2"/>
              <a:endCxn id="7" idx="0"/>
            </p:cNvCxnSpPr>
            <p:nvPr/>
          </p:nvCxnSpPr>
          <p:spPr>
            <a:xfrm flipH="1">
              <a:off x="1319831" y="2040841"/>
              <a:ext cx="2898479" cy="17237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436907" y="3764552"/>
              <a:ext cx="731520" cy="3599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cxnSp>
          <p:nvCxnSpPr>
            <p:cNvPr id="12" name="Straight Connector 11"/>
            <p:cNvCxnSpPr>
              <a:stCxn id="11" idx="0"/>
              <a:endCxn id="6" idx="2"/>
            </p:cNvCxnSpPr>
            <p:nvPr/>
          </p:nvCxnSpPr>
          <p:spPr>
            <a:xfrm flipH="1" flipV="1">
              <a:off x="757678" y="2048032"/>
              <a:ext cx="3044989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2"/>
              <a:endCxn id="11" idx="0"/>
            </p:cNvCxnSpPr>
            <p:nvPr/>
          </p:nvCxnSpPr>
          <p:spPr>
            <a:xfrm flipH="1">
              <a:off x="3802667" y="2040841"/>
              <a:ext cx="415643" cy="17237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38612" y="4637584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587971" y="4646308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741039" y="4637956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942731" y="4637587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8" name="Straight Connector 17"/>
            <p:cNvCxnSpPr>
              <a:stCxn id="16" idx="0"/>
              <a:endCxn id="11" idx="2"/>
            </p:cNvCxnSpPr>
            <p:nvPr/>
          </p:nvCxnSpPr>
          <p:spPr>
            <a:xfrm flipV="1">
              <a:off x="3088973" y="4124497"/>
              <a:ext cx="713694" cy="513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  <a:endCxn id="11" idx="2"/>
            </p:cNvCxnSpPr>
            <p:nvPr/>
          </p:nvCxnSpPr>
          <p:spPr>
            <a:xfrm flipH="1" flipV="1">
              <a:off x="3802667" y="4124497"/>
              <a:ext cx="487998" cy="513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505039" y="1525453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05387" y="1532643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22" name="Straight Connector 21"/>
            <p:cNvCxnSpPr>
              <a:stCxn id="7" idx="0"/>
              <a:endCxn id="20" idx="2"/>
            </p:cNvCxnSpPr>
            <p:nvPr/>
          </p:nvCxnSpPr>
          <p:spPr>
            <a:xfrm flipV="1">
              <a:off x="1319831" y="2040842"/>
              <a:ext cx="550968" cy="1723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0"/>
              <a:endCxn id="21" idx="2"/>
            </p:cNvCxnSpPr>
            <p:nvPr/>
          </p:nvCxnSpPr>
          <p:spPr>
            <a:xfrm flipV="1">
              <a:off x="1319831" y="2048032"/>
              <a:ext cx="1751316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0"/>
              <a:endCxn id="21" idx="2"/>
            </p:cNvCxnSpPr>
            <p:nvPr/>
          </p:nvCxnSpPr>
          <p:spPr>
            <a:xfrm flipH="1" flipV="1">
              <a:off x="3071147" y="2048032"/>
              <a:ext cx="731520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0"/>
              <a:endCxn id="20" idx="2"/>
            </p:cNvCxnSpPr>
            <p:nvPr/>
          </p:nvCxnSpPr>
          <p:spPr>
            <a:xfrm flipH="1" flipV="1">
              <a:off x="1870799" y="2040842"/>
              <a:ext cx="1931868" cy="1723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3296" y="484035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S0,0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66049" y="4831632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S0,23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59217" y="483163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S1,0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48316" y="4831631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S1,23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052201" y="4985518"/>
              <a:ext cx="3079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0024" y="4985518"/>
              <a:ext cx="2526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0"/>
              <a:endCxn id="7" idx="2"/>
            </p:cNvCxnSpPr>
            <p:nvPr/>
          </p:nvCxnSpPr>
          <p:spPr>
            <a:xfrm flipV="1">
              <a:off x="586546" y="4159638"/>
              <a:ext cx="733285" cy="477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0"/>
              <a:endCxn id="7" idx="2"/>
            </p:cNvCxnSpPr>
            <p:nvPr/>
          </p:nvCxnSpPr>
          <p:spPr>
            <a:xfrm flipH="1" flipV="1">
              <a:off x="1319831" y="4159638"/>
              <a:ext cx="616074" cy="486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722379" y="5324729"/>
            <a:ext cx="5468471" cy="1129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RDMA latencies increase </a:t>
            </a:r>
            <a:r>
              <a:rPr lang="en-US" sz="2400"/>
              <a:t>as data shuffling  </a:t>
            </a:r>
            <a:r>
              <a:rPr lang="en-US" sz="2400" dirty="0"/>
              <a:t>started</a:t>
            </a:r>
          </a:p>
          <a:p>
            <a:r>
              <a:rPr lang="en-US" sz="2400" dirty="0"/>
              <a:t>Low latency vs high throughput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328" y="1687750"/>
            <a:ext cx="611505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0567" y="166314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46519" y="6065313"/>
            <a:ext cx="234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Before data shuffling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494929" y="5459506"/>
            <a:ext cx="6352" cy="597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31669" y="6182073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During data shuffling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9278471" y="4946493"/>
            <a:ext cx="201705" cy="1233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9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lossless is hard!</a:t>
            </a:r>
          </a:p>
          <a:p>
            <a:r>
              <a:rPr lang="en-US" dirty="0"/>
              <a:t>Deadlock, livelock, PFC pause frames propagation and storm did happen</a:t>
            </a:r>
          </a:p>
          <a:p>
            <a:r>
              <a:rPr lang="en-US" dirty="0"/>
              <a:t>Be prepared for the unexpected</a:t>
            </a:r>
          </a:p>
          <a:p>
            <a:pPr lvl="1"/>
            <a:r>
              <a:rPr lang="en-US" dirty="0"/>
              <a:t>Configuration management, latency/availability, PFC pause frame, RDMA traffic monitoring </a:t>
            </a:r>
          </a:p>
          <a:p>
            <a:r>
              <a:rPr lang="en-US" dirty="0"/>
              <a:t>NICs are the key to make RoCEv2 work</a:t>
            </a:r>
          </a:p>
        </p:txBody>
      </p:sp>
    </p:spTree>
    <p:extLst>
      <p:ext uri="{BB962C8B-B14F-4D97-AF65-F5344CB8AC3E}">
        <p14:creationId xmlns:p14="http://schemas.microsoft.com/office/powerpoint/2010/main" val="4202789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4DFC9D-0602-4E32-9582-76242CC3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770" y="2572281"/>
            <a:ext cx="4667865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354353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1199901" y="3533195"/>
            <a:ext cx="91360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840254" y="979713"/>
            <a:ext cx="0" cy="537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199901" y="1257299"/>
            <a:ext cx="4487494" cy="2041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167243" y="4125066"/>
            <a:ext cx="4502462" cy="2231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00359" y="1257299"/>
            <a:ext cx="4313322" cy="2041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001718" y="4125066"/>
            <a:ext cx="4334267" cy="22312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75278" y="710041"/>
            <a:ext cx="171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Applications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3012" y="3647133"/>
            <a:ext cx="179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Technologies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7647" y="771178"/>
            <a:ext cx="185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Architectures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4978" y="3677307"/>
            <a:ext cx="1349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Protocols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9521" y="1515159"/>
            <a:ext cx="3988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for X (Search, Storage, HFT, DNN, etc.)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7216" y="1910054"/>
            <a:ext cx="363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Lossy vs lossless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7217" y="4260503"/>
            <a:ext cx="4318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Practical, large-scale deadlock free 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3622" y="4385797"/>
            <a:ext cx="330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programming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7216" y="2452972"/>
            <a:ext cx="4100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for heterogenous computing systems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5917" y="4807771"/>
            <a:ext cx="378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virtualization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5D28C9-6CAA-4344-84B5-D3E5BEA51E59}"/>
              </a:ext>
            </a:extLst>
          </p:cNvPr>
          <p:cNvSpPr/>
          <p:nvPr/>
        </p:nvSpPr>
        <p:spPr>
          <a:xfrm>
            <a:off x="6097647" y="5381398"/>
            <a:ext cx="4108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Reducing colleterial damage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9F40DD-4598-4399-AAF9-DD50E6CEFFD7}"/>
              </a:ext>
            </a:extLst>
          </p:cNvPr>
          <p:cNvSpPr/>
          <p:nvPr/>
        </p:nvSpPr>
        <p:spPr>
          <a:xfrm>
            <a:off x="1415917" y="5263028"/>
            <a:ext cx="378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security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EE3C88-F9C5-40DB-9850-77ABFB5FD74D}"/>
              </a:ext>
            </a:extLst>
          </p:cNvPr>
          <p:cNvSpPr/>
          <p:nvPr/>
        </p:nvSpPr>
        <p:spPr>
          <a:xfrm>
            <a:off x="6017216" y="1367136"/>
            <a:ext cx="363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Software vs hardware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35BDE-D814-4425-9799-92372BEE6F43}"/>
              </a:ext>
            </a:extLst>
          </p:cNvPr>
          <p:cNvSpPr/>
          <p:nvPr/>
        </p:nvSpPr>
        <p:spPr>
          <a:xfrm>
            <a:off x="1397635" y="5682850"/>
            <a:ext cx="378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Inter-DC RDMA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1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6E299-E8B6-41CD-BC3A-B13F09249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Historically, software based packet processing won (multiple times)</a:t>
            </a:r>
          </a:p>
          <a:p>
            <a:pPr lvl="1"/>
            <a:r>
              <a:rPr lang="en-US" dirty="0"/>
              <a:t>TCP processing overhead analysis by David Clark, et al. </a:t>
            </a:r>
          </a:p>
          <a:p>
            <a:pPr lvl="1"/>
            <a:r>
              <a:rPr lang="en-US" dirty="0"/>
              <a:t>None of the </a:t>
            </a:r>
            <a:r>
              <a:rPr lang="en-US" dirty="0" err="1"/>
              <a:t>stateful</a:t>
            </a:r>
            <a:r>
              <a:rPr lang="en-US" dirty="0"/>
              <a:t> TCP offloading took off (e.g., TCP Chimney)</a:t>
            </a:r>
          </a:p>
          <a:p>
            <a:r>
              <a:rPr lang="en-US" dirty="0"/>
              <a:t>The story is different this time </a:t>
            </a:r>
          </a:p>
          <a:p>
            <a:pPr lvl="1"/>
            <a:r>
              <a:rPr lang="en-US" dirty="0"/>
              <a:t>Moore’s law is ending</a:t>
            </a:r>
          </a:p>
          <a:p>
            <a:pPr lvl="1"/>
            <a:r>
              <a:rPr lang="en-US" dirty="0"/>
              <a:t>Accelerators are coming</a:t>
            </a:r>
          </a:p>
          <a:p>
            <a:pPr lvl="1"/>
            <a:r>
              <a:rPr lang="en-US" dirty="0"/>
              <a:t>Network speed keep increasing</a:t>
            </a:r>
          </a:p>
          <a:p>
            <a:pPr lvl="1"/>
            <a:r>
              <a:rPr lang="en-US" dirty="0"/>
              <a:t>Demands for ultra low latency are real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CE712-F75A-47C1-BB59-3416E8D3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Will software win (again)?</a:t>
            </a:r>
          </a:p>
        </p:txBody>
      </p:sp>
    </p:spTree>
    <p:extLst>
      <p:ext uri="{BB962C8B-B14F-4D97-AF65-F5344CB8AC3E}">
        <p14:creationId xmlns:p14="http://schemas.microsoft.com/office/powerpoint/2010/main" val="291493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BEA29-51A4-452D-8243-1812293B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binding between RDMA and lossless network</a:t>
            </a:r>
          </a:p>
          <a:p>
            <a:r>
              <a:rPr lang="en-US" dirty="0"/>
              <a:t>But implementing more sophisticated transport protocol in hardware is a challenge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13E2B5-D1F7-4A28-A243-41B0CF6E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Is lossless mandatory for RDMA?</a:t>
            </a:r>
          </a:p>
        </p:txBody>
      </p:sp>
    </p:spTree>
    <p:extLst>
      <p:ext uri="{BB962C8B-B14F-4D97-AF65-F5344CB8AC3E}">
        <p14:creationId xmlns:p14="http://schemas.microsoft.com/office/powerpoint/2010/main" val="1735632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4146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virtualization for the container networking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976D3-8699-48B4-88C9-094AD46AE6D1}"/>
              </a:ext>
            </a:extLst>
          </p:cNvPr>
          <p:cNvSpPr txBox="1"/>
          <p:nvPr/>
        </p:nvSpPr>
        <p:spPr>
          <a:xfrm>
            <a:off x="7739743" y="2756351"/>
            <a:ext cx="3869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router acts as a proxy for the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Shared memory for improved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Zero copy possible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5EB3D-0B60-415B-B5A3-6F20F944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80" y="2068174"/>
            <a:ext cx="6883718" cy="4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0"/>
            <a:ext cx="12192370" cy="684535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F775D381-2666-4A91-B6DB-C8F0E99106F3}"/>
              </a:ext>
            </a:extLst>
          </p:cNvPr>
          <p:cNvSpPr txBox="1">
            <a:spLocks/>
          </p:cNvSpPr>
          <p:nvPr/>
        </p:nvSpPr>
        <p:spPr>
          <a:xfrm>
            <a:off x="4114802" y="3061602"/>
            <a:ext cx="4503904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>
                <a:solidFill>
                  <a:schemeClr val="bg1"/>
                </a:solidFill>
              </a:rPr>
              <a:t>Data Centers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54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39F519-2BF7-4426-ACAE-5B0AADC7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for DNN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738438-A930-485B-B77A-2A0F686B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8149"/>
            <a:ext cx="5581398" cy="3296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950038-DDCA-4099-9BAA-5D51DCF762BA}"/>
              </a:ext>
            </a:extLst>
          </p:cNvPr>
          <p:cNvSpPr txBox="1"/>
          <p:nvPr/>
        </p:nvSpPr>
        <p:spPr>
          <a:xfrm>
            <a:off x="6579610" y="2238149"/>
            <a:ext cx="4653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Distributed DNN training iterations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Forward propagation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Back propagation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Update gradients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78EE73-C2D2-4ABF-B488-DD62EADDF276}"/>
              </a:ext>
            </a:extLst>
          </p:cNvPr>
          <p:cNvSpPr/>
          <p:nvPr/>
        </p:nvSpPr>
        <p:spPr>
          <a:xfrm>
            <a:off x="7327734" y="3373015"/>
            <a:ext cx="2928937" cy="74295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00B669-0CE4-42FB-807E-35A1824450EB}"/>
              </a:ext>
            </a:extLst>
          </p:cNvPr>
          <p:cNvSpPr/>
          <p:nvPr/>
        </p:nvSpPr>
        <p:spPr>
          <a:xfrm>
            <a:off x="7327735" y="4310401"/>
            <a:ext cx="2928937" cy="742950"/>
          </a:xfrm>
          <a:prstGeom prst="round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5F45A-9430-48BD-8513-178AA38F1F47}"/>
              </a:ext>
            </a:extLst>
          </p:cNvPr>
          <p:cNvSpPr txBox="1"/>
          <p:nvPr/>
        </p:nvSpPr>
        <p:spPr>
          <a:xfrm>
            <a:off x="9997795" y="2716914"/>
            <a:ext cx="181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Computation</a:t>
            </a: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F6DEA3-3CFD-4B34-BA79-8DC2DB858C94}"/>
              </a:ext>
            </a:extLst>
          </p:cNvPr>
          <p:cNvCxnSpPr>
            <a:cxnSpLocks/>
          </p:cNvCxnSpPr>
          <p:nvPr/>
        </p:nvCxnSpPr>
        <p:spPr>
          <a:xfrm flipH="1">
            <a:off x="10283406" y="3127784"/>
            <a:ext cx="527721" cy="69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380CA5-76DB-4C0F-8BC7-9DD2A1B8763F}"/>
              </a:ext>
            </a:extLst>
          </p:cNvPr>
          <p:cNvSpPr txBox="1"/>
          <p:nvPr/>
        </p:nvSpPr>
        <p:spPr>
          <a:xfrm>
            <a:off x="9987101" y="5498358"/>
            <a:ext cx="216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Communication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262B3B-9BA0-49EC-BC0E-1371081FA709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9997795" y="5155738"/>
            <a:ext cx="1071173" cy="34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38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95"/>
            <a:ext cx="10515600" cy="916597"/>
          </a:xfrm>
        </p:spPr>
        <p:txBody>
          <a:bodyPr>
            <a:normAutofit/>
          </a:bodyPr>
          <a:lstStyle/>
          <a:p>
            <a:r>
              <a:rPr lang="en-US" dirty="0"/>
              <a:t>RDMA for DNN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03526" y="3740769"/>
            <a:ext cx="1068754" cy="4217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68523" y="3740768"/>
            <a:ext cx="1357746" cy="42171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Communication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303526" y="3473261"/>
            <a:ext cx="0" cy="176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26269" y="3469185"/>
            <a:ext cx="0" cy="176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5152270" y="3561471"/>
            <a:ext cx="547254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303526" y="3561471"/>
            <a:ext cx="53437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61603" y="3376805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19F2E5-8324-471F-9B30-57BD8E30AD9F}"/>
              </a:ext>
            </a:extLst>
          </p:cNvPr>
          <p:cNvSpPr/>
          <p:nvPr/>
        </p:nvSpPr>
        <p:spPr>
          <a:xfrm>
            <a:off x="1129941" y="2067916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2FE36-7AFD-4561-A71E-995D41ECBF2B}"/>
              </a:ext>
            </a:extLst>
          </p:cNvPr>
          <p:cNvSpPr/>
          <p:nvPr/>
        </p:nvSpPr>
        <p:spPr>
          <a:xfrm>
            <a:off x="2750924" y="2067623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77F071-F5B1-4E25-BD05-0C9EF3DDEDDF}"/>
              </a:ext>
            </a:extLst>
          </p:cNvPr>
          <p:cNvSpPr/>
          <p:nvPr/>
        </p:nvSpPr>
        <p:spPr>
          <a:xfrm>
            <a:off x="4368523" y="2067331"/>
            <a:ext cx="1620984" cy="427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105D8C-56E2-4AD4-92E6-08F502B1414D}"/>
              </a:ext>
            </a:extLst>
          </p:cNvPr>
          <p:cNvSpPr/>
          <p:nvPr/>
        </p:nvSpPr>
        <p:spPr>
          <a:xfrm>
            <a:off x="5989506" y="2067714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6D6565-E9FC-4516-AE8A-2736B42F005A}"/>
              </a:ext>
            </a:extLst>
          </p:cNvPr>
          <p:cNvSpPr/>
          <p:nvPr/>
        </p:nvSpPr>
        <p:spPr>
          <a:xfrm>
            <a:off x="7607105" y="2069209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4C9F7A-5328-47AB-B855-F15B6A9AF2E6}"/>
              </a:ext>
            </a:extLst>
          </p:cNvPr>
          <p:cNvSpPr/>
          <p:nvPr/>
        </p:nvSpPr>
        <p:spPr>
          <a:xfrm>
            <a:off x="9228088" y="2067438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F92278-1A1C-49B4-89F6-AF23BE2E0C4C}"/>
              </a:ext>
            </a:extLst>
          </p:cNvPr>
          <p:cNvSpPr txBox="1"/>
          <p:nvPr/>
        </p:nvSpPr>
        <p:spPr>
          <a:xfrm>
            <a:off x="1489343" y="1582997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AA210B-7DFF-4FA5-BE88-B33667712808}"/>
              </a:ext>
            </a:extLst>
          </p:cNvPr>
          <p:cNvSpPr txBox="1"/>
          <p:nvPr/>
        </p:nvSpPr>
        <p:spPr>
          <a:xfrm>
            <a:off x="2953544" y="1594352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B0371B-1125-43CB-96B1-047383E573A5}"/>
              </a:ext>
            </a:extLst>
          </p:cNvPr>
          <p:cNvSpPr txBox="1"/>
          <p:nvPr/>
        </p:nvSpPr>
        <p:spPr>
          <a:xfrm>
            <a:off x="4693500" y="159460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F3B1A7-99A0-4D70-956E-176641288721}"/>
              </a:ext>
            </a:extLst>
          </p:cNvPr>
          <p:cNvSpPr txBox="1"/>
          <p:nvPr/>
        </p:nvSpPr>
        <p:spPr>
          <a:xfrm>
            <a:off x="6157701" y="160596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72ED1E-ED97-4197-90E1-AC29B079B80E}"/>
              </a:ext>
            </a:extLst>
          </p:cNvPr>
          <p:cNvSpPr txBox="1"/>
          <p:nvPr/>
        </p:nvSpPr>
        <p:spPr>
          <a:xfrm>
            <a:off x="9592677" y="1587623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 M</a:t>
            </a:r>
            <a:endParaRPr lang="en-US" sz="2000" baseline="-25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E3AF0-CEFB-4CD9-BAF3-4E09F798A9A8}"/>
              </a:ext>
            </a:extLst>
          </p:cNvPr>
          <p:cNvCxnSpPr>
            <a:cxnSpLocks/>
          </p:cNvCxnSpPr>
          <p:nvPr/>
        </p:nvCxnSpPr>
        <p:spPr>
          <a:xfrm>
            <a:off x="8129588" y="1814513"/>
            <a:ext cx="5715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21D71046-69E2-400E-BB91-D17B40D36825}"/>
              </a:ext>
            </a:extLst>
          </p:cNvPr>
          <p:cNvSpPr/>
          <p:nvPr/>
        </p:nvSpPr>
        <p:spPr>
          <a:xfrm>
            <a:off x="1494106" y="3732864"/>
            <a:ext cx="1812044" cy="429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B17AE1-AD00-4766-B61D-EA8CF5259352}"/>
              </a:ext>
            </a:extLst>
          </p:cNvPr>
          <p:cNvSpPr txBox="1"/>
          <p:nvPr/>
        </p:nvSpPr>
        <p:spPr>
          <a:xfrm>
            <a:off x="1755693" y="3343378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D4E49E-70CB-47C4-AF11-C563B9A5C856}"/>
              </a:ext>
            </a:extLst>
          </p:cNvPr>
          <p:cNvSpPr/>
          <p:nvPr/>
        </p:nvSpPr>
        <p:spPr>
          <a:xfrm>
            <a:off x="5722300" y="3747527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8E73C8-2BEC-4022-ABCC-83C54B3F0A5D}"/>
              </a:ext>
            </a:extLst>
          </p:cNvPr>
          <p:cNvSpPr txBox="1"/>
          <p:nvPr/>
        </p:nvSpPr>
        <p:spPr>
          <a:xfrm>
            <a:off x="5988650" y="3353476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E1231B-A53F-424E-9584-65F421789C76}"/>
              </a:ext>
            </a:extLst>
          </p:cNvPr>
          <p:cNvSpPr/>
          <p:nvPr/>
        </p:nvSpPr>
        <p:spPr>
          <a:xfrm>
            <a:off x="7528544" y="3747527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0EF3F2-78AF-440D-834D-618351340683}"/>
              </a:ext>
            </a:extLst>
          </p:cNvPr>
          <p:cNvSpPr/>
          <p:nvPr/>
        </p:nvSpPr>
        <p:spPr>
          <a:xfrm>
            <a:off x="9336619" y="3746137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4451C8F-5909-46CE-8781-E6B4B9278062}"/>
              </a:ext>
            </a:extLst>
          </p:cNvPr>
          <p:cNvSpPr txBox="1"/>
          <p:nvPr/>
        </p:nvSpPr>
        <p:spPr>
          <a:xfrm>
            <a:off x="9602969" y="3352086"/>
            <a:ext cx="13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 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A838696-76CA-4B55-BB33-57E73696C47C}"/>
              </a:ext>
            </a:extLst>
          </p:cNvPr>
          <p:cNvCxnSpPr>
            <a:cxnSpLocks/>
          </p:cNvCxnSpPr>
          <p:nvPr/>
        </p:nvCxnSpPr>
        <p:spPr>
          <a:xfrm>
            <a:off x="8129588" y="3507285"/>
            <a:ext cx="5715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1ABCDF-D02F-4866-8860-259E9AA2CFEF}"/>
              </a:ext>
            </a:extLst>
          </p:cNvPr>
          <p:cNvCxnSpPr/>
          <p:nvPr/>
        </p:nvCxnSpPr>
        <p:spPr>
          <a:xfrm flipH="1">
            <a:off x="1489343" y="2487016"/>
            <a:ext cx="1261581" cy="756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09256A-E60A-4923-AD1A-2B4C9C58C3B3}"/>
              </a:ext>
            </a:extLst>
          </p:cNvPr>
          <p:cNvCxnSpPr/>
          <p:nvPr/>
        </p:nvCxnSpPr>
        <p:spPr>
          <a:xfrm>
            <a:off x="4368522" y="2487016"/>
            <a:ext cx="6780141" cy="74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A222A5-C3BE-4E84-B77C-3AD0685389A1}"/>
              </a:ext>
            </a:extLst>
          </p:cNvPr>
          <p:cNvCxnSpPr/>
          <p:nvPr/>
        </p:nvCxnSpPr>
        <p:spPr>
          <a:xfrm flipV="1">
            <a:off x="1489343" y="3233520"/>
            <a:ext cx="0" cy="51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5179EF-E015-4E01-A0F6-F308ACA9B39E}"/>
              </a:ext>
            </a:extLst>
          </p:cNvPr>
          <p:cNvCxnSpPr/>
          <p:nvPr/>
        </p:nvCxnSpPr>
        <p:spPr>
          <a:xfrm flipV="1">
            <a:off x="11148663" y="3233520"/>
            <a:ext cx="0" cy="51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29614D5-B007-4CA1-B3F1-859387878714}"/>
              </a:ext>
            </a:extLst>
          </p:cNvPr>
          <p:cNvSpPr txBox="1"/>
          <p:nvPr/>
        </p:nvSpPr>
        <p:spPr>
          <a:xfrm>
            <a:off x="649485" y="37917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D35211-AFC2-4645-B415-6A796DFFCAE2}"/>
              </a:ext>
            </a:extLst>
          </p:cNvPr>
          <p:cNvSpPr/>
          <p:nvPr/>
        </p:nvSpPr>
        <p:spPr>
          <a:xfrm>
            <a:off x="3298763" y="4503383"/>
            <a:ext cx="1068754" cy="4258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B4466EC-E548-4B11-BC82-14E1D3A01DBB}"/>
              </a:ext>
            </a:extLst>
          </p:cNvPr>
          <p:cNvSpPr/>
          <p:nvPr/>
        </p:nvSpPr>
        <p:spPr>
          <a:xfrm>
            <a:off x="4363760" y="4507538"/>
            <a:ext cx="1357746" cy="42171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Communication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439721B-271D-4A7D-88C8-FDCB372A628A}"/>
              </a:ext>
            </a:extLst>
          </p:cNvPr>
          <p:cNvSpPr/>
          <p:nvPr/>
        </p:nvSpPr>
        <p:spPr>
          <a:xfrm>
            <a:off x="1494107" y="4501991"/>
            <a:ext cx="1812044" cy="425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EEA3063-C2CF-4590-88E7-52A842B63C3B}"/>
              </a:ext>
            </a:extLst>
          </p:cNvPr>
          <p:cNvSpPr/>
          <p:nvPr/>
        </p:nvSpPr>
        <p:spPr>
          <a:xfrm>
            <a:off x="5717537" y="4504772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620C337-EC46-42C2-B22A-8A838C76C03D}"/>
              </a:ext>
            </a:extLst>
          </p:cNvPr>
          <p:cNvSpPr/>
          <p:nvPr/>
        </p:nvSpPr>
        <p:spPr>
          <a:xfrm>
            <a:off x="7523781" y="4504772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8472F96-F00E-4811-8333-9AFB3F13A50E}"/>
              </a:ext>
            </a:extLst>
          </p:cNvPr>
          <p:cNvSpPr/>
          <p:nvPr/>
        </p:nvSpPr>
        <p:spPr>
          <a:xfrm>
            <a:off x="9331856" y="4503382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09B175-9919-48B5-AD35-EC367109C8D1}"/>
              </a:ext>
            </a:extLst>
          </p:cNvPr>
          <p:cNvSpPr txBox="1"/>
          <p:nvPr/>
        </p:nvSpPr>
        <p:spPr>
          <a:xfrm>
            <a:off x="644722" y="455853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D55E796-CFA2-42F9-B4D1-1F39341A2B9A}"/>
              </a:ext>
            </a:extLst>
          </p:cNvPr>
          <p:cNvSpPr/>
          <p:nvPr/>
        </p:nvSpPr>
        <p:spPr>
          <a:xfrm>
            <a:off x="3307145" y="5384390"/>
            <a:ext cx="1068754" cy="4217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82064A1-A35C-4B87-85F9-7CB81D61CA1F}"/>
              </a:ext>
            </a:extLst>
          </p:cNvPr>
          <p:cNvSpPr/>
          <p:nvPr/>
        </p:nvSpPr>
        <p:spPr>
          <a:xfrm>
            <a:off x="4372142" y="5384389"/>
            <a:ext cx="1357746" cy="42171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Communication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FCFB7E7-A166-480C-BE13-4A49FD7EAD8F}"/>
              </a:ext>
            </a:extLst>
          </p:cNvPr>
          <p:cNvSpPr/>
          <p:nvPr/>
        </p:nvSpPr>
        <p:spPr>
          <a:xfrm>
            <a:off x="1492963" y="5381050"/>
            <a:ext cx="1812044" cy="423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4FE838-6023-40DB-A981-604CAA1C872D}"/>
              </a:ext>
            </a:extLst>
          </p:cNvPr>
          <p:cNvSpPr/>
          <p:nvPr/>
        </p:nvSpPr>
        <p:spPr>
          <a:xfrm>
            <a:off x="5725919" y="5381623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B019A65-E3E9-4E04-B032-31531617707F}"/>
              </a:ext>
            </a:extLst>
          </p:cNvPr>
          <p:cNvSpPr/>
          <p:nvPr/>
        </p:nvSpPr>
        <p:spPr>
          <a:xfrm>
            <a:off x="7532163" y="5381623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61FA8D7-A354-49A9-9A60-67677294EC26}"/>
              </a:ext>
            </a:extLst>
          </p:cNvPr>
          <p:cNvSpPr/>
          <p:nvPr/>
        </p:nvSpPr>
        <p:spPr>
          <a:xfrm>
            <a:off x="9340238" y="5380233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A60F738-67A4-4948-8724-3E1F35643152}"/>
              </a:ext>
            </a:extLst>
          </p:cNvPr>
          <p:cNvSpPr txBox="1"/>
          <p:nvPr/>
        </p:nvSpPr>
        <p:spPr>
          <a:xfrm>
            <a:off x="653104" y="543538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265661-AE78-4917-B1CD-F643E5F43680}"/>
              </a:ext>
            </a:extLst>
          </p:cNvPr>
          <p:cNvSpPr/>
          <p:nvPr/>
        </p:nvSpPr>
        <p:spPr>
          <a:xfrm>
            <a:off x="4363760" y="3657586"/>
            <a:ext cx="1362159" cy="2271728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D1EB91-AB2B-48FC-8D0F-A6416D196A29}"/>
              </a:ext>
            </a:extLst>
          </p:cNvPr>
          <p:cNvCxnSpPr>
            <a:cxnSpLocks/>
          </p:cNvCxnSpPr>
          <p:nvPr/>
        </p:nvCxnSpPr>
        <p:spPr>
          <a:xfrm flipH="1" flipV="1">
            <a:off x="4986338" y="6012497"/>
            <a:ext cx="1002312" cy="19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0759336-16B2-4610-8C91-DB537320FDBB}"/>
              </a:ext>
            </a:extLst>
          </p:cNvPr>
          <p:cNvSpPr txBox="1"/>
          <p:nvPr/>
        </p:nvSpPr>
        <p:spPr>
          <a:xfrm>
            <a:off x="5994804" y="6025429"/>
            <a:ext cx="172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transmission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958E248-1811-41E6-9D27-4AB2A5B7AB61}"/>
              </a:ext>
            </a:extLst>
          </p:cNvPr>
          <p:cNvSpPr txBox="1"/>
          <p:nvPr/>
        </p:nvSpPr>
        <p:spPr>
          <a:xfrm>
            <a:off x="120049" y="2035715"/>
            <a:ext cx="100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326335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02A73-3BC4-4228-8E0A-611AAE7DB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LOC for a “hello world” communication using RDMA?</a:t>
            </a:r>
          </a:p>
          <a:p>
            <a:r>
              <a:rPr lang="en-US" dirty="0"/>
              <a:t>For TCP, it is 60 LOC for client or server code</a:t>
            </a:r>
          </a:p>
          <a:p>
            <a:r>
              <a:rPr lang="en-US" dirty="0"/>
              <a:t>For RDMA, it is complicated … </a:t>
            </a:r>
          </a:p>
          <a:p>
            <a:pPr lvl="1"/>
            <a:r>
              <a:rPr lang="en-US" dirty="0" err="1"/>
              <a:t>IBVerbs</a:t>
            </a:r>
            <a:r>
              <a:rPr lang="en-US" dirty="0"/>
              <a:t>: 600 LOC</a:t>
            </a:r>
          </a:p>
          <a:p>
            <a:pPr lvl="1"/>
            <a:r>
              <a:rPr lang="en-US" dirty="0"/>
              <a:t>RCMA CM: 300 LOC</a:t>
            </a:r>
          </a:p>
          <a:p>
            <a:pPr lvl="1"/>
            <a:r>
              <a:rPr lang="en-US" dirty="0" err="1"/>
              <a:t>Rsocket</a:t>
            </a:r>
            <a:r>
              <a:rPr lang="en-US" dirty="0"/>
              <a:t>: 60 LOC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3DE2F-99B2-4AFD-B70A-EB1B4AA3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Programming</a:t>
            </a:r>
          </a:p>
        </p:txBody>
      </p:sp>
    </p:spTree>
    <p:extLst>
      <p:ext uri="{BB962C8B-B14F-4D97-AF65-F5344CB8AC3E}">
        <p14:creationId xmlns:p14="http://schemas.microsoft.com/office/powerpoint/2010/main" val="2320295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34C82-E4B3-452C-AB06-42FECE1C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RDMA programming more accessible</a:t>
            </a:r>
          </a:p>
          <a:p>
            <a:pPr lvl="1"/>
            <a:r>
              <a:rPr lang="en-US" dirty="0"/>
              <a:t>Easy-to-setup RDMA server and switch configurations</a:t>
            </a:r>
          </a:p>
          <a:p>
            <a:pPr lvl="1"/>
            <a:r>
              <a:rPr lang="en-US" dirty="0"/>
              <a:t>Can I run and debug my RDMA code on my desktop/laptop?</a:t>
            </a:r>
          </a:p>
          <a:p>
            <a:pPr lvl="1"/>
            <a:r>
              <a:rPr lang="en-US" dirty="0"/>
              <a:t>High quality code samples</a:t>
            </a:r>
          </a:p>
          <a:p>
            <a:r>
              <a:rPr lang="en-US" dirty="0"/>
              <a:t>Loosely coupled vs tightly coupled (Send/</a:t>
            </a:r>
            <a:r>
              <a:rPr lang="en-US" dirty="0" err="1"/>
              <a:t>Recv</a:t>
            </a:r>
            <a:r>
              <a:rPr lang="en-US" dirty="0"/>
              <a:t> vs Write/Read)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747BA4-1272-4E98-AE89-E894F1B3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Programming</a:t>
            </a:r>
          </a:p>
        </p:txBody>
      </p:sp>
    </p:spTree>
    <p:extLst>
      <p:ext uri="{BB962C8B-B14F-4D97-AF65-F5344CB8AC3E}">
        <p14:creationId xmlns:p14="http://schemas.microsoft.com/office/powerpoint/2010/main" val="229935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90" y="1997280"/>
            <a:ext cx="10515600" cy="745920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Summary: RDMA for data centers!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90" y="2968881"/>
            <a:ext cx="10515600" cy="266447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RDMA is experiencing a renaissance in data centers</a:t>
            </a:r>
          </a:p>
          <a:p>
            <a:pPr lvl="1"/>
            <a:r>
              <a:rPr lang="en-US" sz="3100" dirty="0"/>
              <a:t>RoCEv2 has been running safely in Microsoft data centers for two and half years</a:t>
            </a:r>
          </a:p>
          <a:p>
            <a:r>
              <a:rPr lang="en-US" sz="3600" dirty="0"/>
              <a:t>Many opportunities and interesting problems for high-speed, low-latency RDMA networking</a:t>
            </a:r>
          </a:p>
          <a:p>
            <a:r>
              <a:rPr lang="en-US" sz="3600" dirty="0"/>
              <a:t>Many opportunities in making RDMA accessible to more developers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84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DFBEC-34E1-4D17-916A-E8BC5897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168" y="3283514"/>
            <a:ext cx="10515600" cy="2067949"/>
          </a:xfrm>
        </p:spPr>
        <p:txBody>
          <a:bodyPr>
            <a:normAutofit lnSpcReduction="10000"/>
          </a:bodyPr>
          <a:lstStyle/>
          <a:p>
            <a:r>
              <a:rPr lang="nn-NO" dirty="0"/>
              <a:t>Yan Cai, Gang Cheng, Zhong Deng</a:t>
            </a:r>
            <a:r>
              <a:rPr lang="en-US" dirty="0"/>
              <a:t>, Daniel Firestone, Juncheng Gu</a:t>
            </a:r>
            <a:r>
              <a:rPr lang="nn-NO" dirty="0"/>
              <a:t>, </a:t>
            </a:r>
            <a:r>
              <a:rPr lang="en-US" dirty="0"/>
              <a:t>Shuihai Hu, Hongqiang Liu, Marina Lipshteyn, Ali Monfared, Jitendra Padhye, </a:t>
            </a:r>
            <a:r>
              <a:rPr lang="nn-NO" dirty="0"/>
              <a:t>Gaurav Soni, Haitao Wu, </a:t>
            </a:r>
            <a:r>
              <a:rPr lang="en-US" dirty="0"/>
              <a:t>Jianxi Ye, Yibo Zhu</a:t>
            </a:r>
          </a:p>
          <a:p>
            <a:r>
              <a:rPr lang="en-US" dirty="0"/>
              <a:t>Azure, Bing, CNTK, Philly collaborators</a:t>
            </a:r>
          </a:p>
          <a:p>
            <a:r>
              <a:rPr lang="en-US" dirty="0"/>
              <a:t>Arista Networks, Cisco, Dell, Mellanox partners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948F7-1E5D-48E1-A71A-1F6E0AA7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78" y="1957951"/>
            <a:ext cx="4530213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Acknowledgement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487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A179B-0AC0-43AB-AD22-B72BF181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26" y="2705202"/>
            <a:ext cx="3763297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2634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6B0F6D-A7E6-4737-B702-D89B2973F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scale services: IaaS, PaaS, Search, </a:t>
            </a:r>
            <a:r>
              <a:rPr lang="en-US" dirty="0" err="1"/>
              <a:t>BigData</a:t>
            </a:r>
            <a:r>
              <a:rPr lang="en-US" dirty="0"/>
              <a:t>, Storage, Machine Learning, Deep Learning</a:t>
            </a:r>
          </a:p>
          <a:p>
            <a:r>
              <a:rPr lang="en-US" dirty="0"/>
              <a:t>Services are latency sensitive or bandwidth hungry or both</a:t>
            </a:r>
          </a:p>
          <a:p>
            <a:r>
              <a:rPr lang="en-US" dirty="0"/>
              <a:t>Cloud scale services need cloud scale computing and communication infrastructure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A7A02-88A6-4268-922B-AA4D3F02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networks (DCN)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2D5977-F304-460B-8FC2-524A439B3AF8}"/>
              </a:ext>
            </a:extLst>
          </p:cNvPr>
          <p:cNvSpPr txBox="1">
            <a:spLocks/>
          </p:cNvSpPr>
          <p:nvPr/>
        </p:nvSpPr>
        <p:spPr>
          <a:xfrm>
            <a:off x="7160202" y="1677113"/>
            <a:ext cx="4859387" cy="123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3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networks (DCN)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786" y="2740438"/>
            <a:ext cx="4859387" cy="3089122"/>
          </a:xfrm>
        </p:spPr>
        <p:txBody>
          <a:bodyPr>
            <a:normAutofit/>
          </a:bodyPr>
          <a:lstStyle/>
          <a:p>
            <a:r>
              <a:rPr lang="en-US" dirty="0"/>
              <a:t>Single ownership </a:t>
            </a:r>
          </a:p>
          <a:p>
            <a:r>
              <a:rPr lang="en-US" dirty="0"/>
              <a:t>Large scale</a:t>
            </a:r>
          </a:p>
          <a:p>
            <a:r>
              <a:rPr lang="en-US" dirty="0"/>
              <a:t>High bisection bandwidth </a:t>
            </a:r>
          </a:p>
          <a:p>
            <a:r>
              <a:rPr lang="en-US" dirty="0"/>
              <a:t>Commodity Ethernet switches </a:t>
            </a:r>
          </a:p>
          <a:p>
            <a:r>
              <a:rPr lang="en-US" dirty="0"/>
              <a:t>TCP/IP protocol suite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A76CE-D142-41D5-8968-B8DD7BDFA31F}"/>
              </a:ext>
            </a:extLst>
          </p:cNvPr>
          <p:cNvSpPr/>
          <p:nvPr/>
        </p:nvSpPr>
        <p:spPr>
          <a:xfrm>
            <a:off x="1330176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1201C-D517-4543-B148-BA8FE538DB6D}"/>
              </a:ext>
            </a:extLst>
          </p:cNvPr>
          <p:cNvSpPr/>
          <p:nvPr/>
        </p:nvSpPr>
        <p:spPr>
          <a:xfrm>
            <a:off x="839482" y="4854609"/>
            <a:ext cx="731520" cy="3950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32DC8-1A78-41EE-A64E-0A025FACE5C5}"/>
              </a:ext>
            </a:extLst>
          </p:cNvPr>
          <p:cNvSpPr/>
          <p:nvPr/>
        </p:nvSpPr>
        <p:spPr>
          <a:xfrm>
            <a:off x="2347100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489A5-A871-4DBD-83A2-439D557F97DE}"/>
              </a:ext>
            </a:extLst>
          </p:cNvPr>
          <p:cNvSpPr/>
          <p:nvPr/>
        </p:nvSpPr>
        <p:spPr>
          <a:xfrm>
            <a:off x="2845656" y="4854608"/>
            <a:ext cx="731520" cy="3653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335DC7-7742-4816-BF24-06F24008F93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205242" y="4258675"/>
            <a:ext cx="490694" cy="59593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038C0A-5BA6-4A2F-A098-47283307556D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2712860" y="4258675"/>
            <a:ext cx="498556" cy="59593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BD828-885F-49AF-A79A-9F7E9B4A0405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1205242" y="4258675"/>
            <a:ext cx="1507618" cy="59593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B2EEF7-AFD7-4366-82E1-375D775AA885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1695936" y="4258675"/>
            <a:ext cx="1515480" cy="59593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96197D-1FCF-4C48-B3A9-D708939AC470}"/>
              </a:ext>
            </a:extLst>
          </p:cNvPr>
          <p:cNvSpPr/>
          <p:nvPr/>
        </p:nvSpPr>
        <p:spPr>
          <a:xfrm>
            <a:off x="632861" y="3324104"/>
            <a:ext cx="3096162" cy="298556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9A076E-360E-47DC-9425-EA0363D6EF35}"/>
              </a:ext>
            </a:extLst>
          </p:cNvPr>
          <p:cNvSpPr/>
          <p:nvPr/>
        </p:nvSpPr>
        <p:spPr>
          <a:xfrm>
            <a:off x="1913804" y="2381305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AF689-3E0F-425A-ADE9-F59212868252}"/>
              </a:ext>
            </a:extLst>
          </p:cNvPr>
          <p:cNvSpPr/>
          <p:nvPr/>
        </p:nvSpPr>
        <p:spPr>
          <a:xfrm>
            <a:off x="2905786" y="2388231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BE29D-711A-4C25-B6FF-E843042C5607}"/>
              </a:ext>
            </a:extLst>
          </p:cNvPr>
          <p:cNvSpPr/>
          <p:nvPr/>
        </p:nvSpPr>
        <p:spPr>
          <a:xfrm>
            <a:off x="3910239" y="2388231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4F3BDF-85A5-4400-B859-913706BDEA40}"/>
              </a:ext>
            </a:extLst>
          </p:cNvPr>
          <p:cNvSpPr/>
          <p:nvPr/>
        </p:nvSpPr>
        <p:spPr>
          <a:xfrm>
            <a:off x="4914692" y="2382690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ACDBD-42D0-49F1-BA1B-D002438FEDDE}"/>
              </a:ext>
            </a:extLst>
          </p:cNvPr>
          <p:cNvSpPr/>
          <p:nvPr/>
        </p:nvSpPr>
        <p:spPr>
          <a:xfrm>
            <a:off x="4574234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0DE8E8-AD59-47C7-BC02-276F81F55BE3}"/>
              </a:ext>
            </a:extLst>
          </p:cNvPr>
          <p:cNvSpPr/>
          <p:nvPr/>
        </p:nvSpPr>
        <p:spPr>
          <a:xfrm>
            <a:off x="4234699" y="4844944"/>
            <a:ext cx="731520" cy="3750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F434B-9F13-4FAD-BF55-2976870EBDB5}"/>
              </a:ext>
            </a:extLst>
          </p:cNvPr>
          <p:cNvSpPr/>
          <p:nvPr/>
        </p:nvSpPr>
        <p:spPr>
          <a:xfrm>
            <a:off x="5591158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D98083-F617-470F-A1E2-4FA65BA00C14}"/>
              </a:ext>
            </a:extLst>
          </p:cNvPr>
          <p:cNvSpPr/>
          <p:nvPr/>
        </p:nvSpPr>
        <p:spPr>
          <a:xfrm>
            <a:off x="6106372" y="4863460"/>
            <a:ext cx="731520" cy="3761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8B3CEE-6AA5-48B6-B725-5F733013717D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4600459" y="4258675"/>
            <a:ext cx="339535" cy="58626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11522F-E2DF-4287-9F78-8372966239E7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5956918" y="4258675"/>
            <a:ext cx="515214" cy="6047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D1F4B3-C07A-43D4-98AE-C3EF6A721DB8}"/>
              </a:ext>
            </a:extLst>
          </p:cNvPr>
          <p:cNvCxnSpPr>
            <a:stCxn id="22" idx="2"/>
            <a:endCxn id="21" idx="0"/>
          </p:cNvCxnSpPr>
          <p:nvPr/>
        </p:nvCxnSpPr>
        <p:spPr>
          <a:xfrm flipH="1">
            <a:off x="4600459" y="4258675"/>
            <a:ext cx="1356459" cy="58626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1827D0-AFC1-4A06-A428-DB5DA21CE584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>
            <a:off x="4939994" y="4258675"/>
            <a:ext cx="1532138" cy="6047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F5519C2-0931-488A-88AC-6FB9D4839D84}"/>
              </a:ext>
            </a:extLst>
          </p:cNvPr>
          <p:cNvSpPr/>
          <p:nvPr/>
        </p:nvSpPr>
        <p:spPr>
          <a:xfrm>
            <a:off x="4070986" y="3324104"/>
            <a:ext cx="2960451" cy="298556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3EE3AB-B4DE-42F4-9FBB-6302B94DCA2D}"/>
              </a:ext>
            </a:extLst>
          </p:cNvPr>
          <p:cNvCxnSpPr>
            <a:stCxn id="7" idx="0"/>
            <a:endCxn id="16" idx="2"/>
          </p:cNvCxnSpPr>
          <p:nvPr/>
        </p:nvCxnSpPr>
        <p:spPr>
          <a:xfrm flipV="1">
            <a:off x="1695936" y="2896694"/>
            <a:ext cx="583628" cy="84659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C9470F-C13D-4FAD-96EC-281C02AD69CD}"/>
              </a:ext>
            </a:extLst>
          </p:cNvPr>
          <p:cNvCxnSpPr>
            <a:stCxn id="7" idx="0"/>
            <a:endCxn id="17" idx="2"/>
          </p:cNvCxnSpPr>
          <p:nvPr/>
        </p:nvCxnSpPr>
        <p:spPr>
          <a:xfrm flipV="1">
            <a:off x="1695936" y="2903620"/>
            <a:ext cx="1575610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F16CAD-DC35-4565-957E-3345370FF0D7}"/>
              </a:ext>
            </a:extLst>
          </p:cNvPr>
          <p:cNvCxnSpPr>
            <a:stCxn id="9" idx="0"/>
            <a:endCxn id="18" idx="2"/>
          </p:cNvCxnSpPr>
          <p:nvPr/>
        </p:nvCxnSpPr>
        <p:spPr>
          <a:xfrm flipV="1">
            <a:off x="2712860" y="2903620"/>
            <a:ext cx="1563139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5EEE37-E5FE-463B-903C-AFF4DBC5466E}"/>
              </a:ext>
            </a:extLst>
          </p:cNvPr>
          <p:cNvCxnSpPr>
            <a:stCxn id="9" idx="0"/>
            <a:endCxn id="19" idx="2"/>
          </p:cNvCxnSpPr>
          <p:nvPr/>
        </p:nvCxnSpPr>
        <p:spPr>
          <a:xfrm flipV="1">
            <a:off x="2712860" y="2898079"/>
            <a:ext cx="2567592" cy="8452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E4F365-10E8-454A-8D28-1F3D470F2F94}"/>
              </a:ext>
            </a:extLst>
          </p:cNvPr>
          <p:cNvCxnSpPr>
            <a:stCxn id="9" idx="0"/>
            <a:endCxn id="9" idx="0"/>
          </p:cNvCxnSpPr>
          <p:nvPr/>
        </p:nvCxnSpPr>
        <p:spPr>
          <a:xfrm>
            <a:off x="2712860" y="3743286"/>
            <a:ext cx="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B6294A-8566-4E0E-9A1D-E96D2985AF9C}"/>
              </a:ext>
            </a:extLst>
          </p:cNvPr>
          <p:cNvCxnSpPr>
            <a:stCxn id="20" idx="0"/>
            <a:endCxn id="16" idx="2"/>
          </p:cNvCxnSpPr>
          <p:nvPr/>
        </p:nvCxnSpPr>
        <p:spPr>
          <a:xfrm flipH="1" flipV="1">
            <a:off x="2279564" y="2896694"/>
            <a:ext cx="2660430" cy="84659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E0C6DE-AC74-48B8-980B-78A0B10ED0A8}"/>
              </a:ext>
            </a:extLst>
          </p:cNvPr>
          <p:cNvCxnSpPr>
            <a:stCxn id="20" idx="0"/>
            <a:endCxn id="17" idx="2"/>
          </p:cNvCxnSpPr>
          <p:nvPr/>
        </p:nvCxnSpPr>
        <p:spPr>
          <a:xfrm flipH="1" flipV="1">
            <a:off x="3271546" y="2903620"/>
            <a:ext cx="1668448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F91497-0304-46DB-98E8-4B2089C12A00}"/>
              </a:ext>
            </a:extLst>
          </p:cNvPr>
          <p:cNvCxnSpPr>
            <a:stCxn id="22" idx="0"/>
            <a:endCxn id="18" idx="2"/>
          </p:cNvCxnSpPr>
          <p:nvPr/>
        </p:nvCxnSpPr>
        <p:spPr>
          <a:xfrm flipH="1" flipV="1">
            <a:off x="4275999" y="2903620"/>
            <a:ext cx="1680919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05790D-AF6A-41B8-80FD-1158C5774547}"/>
              </a:ext>
            </a:extLst>
          </p:cNvPr>
          <p:cNvCxnSpPr>
            <a:stCxn id="22" idx="0"/>
            <a:endCxn id="19" idx="2"/>
          </p:cNvCxnSpPr>
          <p:nvPr/>
        </p:nvCxnSpPr>
        <p:spPr>
          <a:xfrm flipH="1" flipV="1">
            <a:off x="5280452" y="2898079"/>
            <a:ext cx="676466" cy="8452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CCA8FD6-C511-4C84-A3C8-0CD23C474B8F}"/>
              </a:ext>
            </a:extLst>
          </p:cNvPr>
          <p:cNvSpPr txBox="1"/>
          <p:nvPr/>
        </p:nvSpPr>
        <p:spPr>
          <a:xfrm>
            <a:off x="223383" y="237110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Spine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264777-CC01-4772-A290-C9DFEFDF0CEA}"/>
              </a:ext>
            </a:extLst>
          </p:cNvPr>
          <p:cNvSpPr txBox="1"/>
          <p:nvPr/>
        </p:nvSpPr>
        <p:spPr>
          <a:xfrm>
            <a:off x="205067" y="37564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Leaf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A46E9F-9E0D-47DB-BD0C-3A7B9D117DE6}"/>
              </a:ext>
            </a:extLst>
          </p:cNvPr>
          <p:cNvSpPr txBox="1"/>
          <p:nvPr/>
        </p:nvSpPr>
        <p:spPr>
          <a:xfrm>
            <a:off x="210818" y="4823117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ToR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32741B-E268-4D42-98AE-E4DF8B5D8CD9}"/>
              </a:ext>
            </a:extLst>
          </p:cNvPr>
          <p:cNvSpPr txBox="1"/>
          <p:nvPr/>
        </p:nvSpPr>
        <p:spPr>
          <a:xfrm>
            <a:off x="510509" y="292609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Podset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024F3E-E50E-461D-96C9-3D8620C3C7B9}"/>
              </a:ext>
            </a:extLst>
          </p:cNvPr>
          <p:cNvSpPr/>
          <p:nvPr/>
        </p:nvSpPr>
        <p:spPr>
          <a:xfrm>
            <a:off x="1860446" y="4860018"/>
            <a:ext cx="731520" cy="3599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BE2118-1368-49CF-B0A5-AF4A870BCD49}"/>
              </a:ext>
            </a:extLst>
          </p:cNvPr>
          <p:cNvSpPr/>
          <p:nvPr/>
        </p:nvSpPr>
        <p:spPr>
          <a:xfrm>
            <a:off x="5172343" y="4843796"/>
            <a:ext cx="731520" cy="3761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425BF6-07C2-430F-849C-1B047BDAAA40}"/>
              </a:ext>
            </a:extLst>
          </p:cNvPr>
          <p:cNvGrpSpPr/>
          <p:nvPr/>
        </p:nvGrpSpPr>
        <p:grpSpPr>
          <a:xfrm>
            <a:off x="839482" y="5344448"/>
            <a:ext cx="731880" cy="771197"/>
            <a:chOff x="1242606" y="5413274"/>
            <a:chExt cx="731880" cy="77119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6C8560-807B-4AA0-A21F-D833CCDDA790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35F38F-D2C5-4671-A850-01ADB9B1D92A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226447-C739-408B-B052-A575DA088B52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FD497DF-C2AF-4A06-BBDB-D9909A66E257}"/>
              </a:ext>
            </a:extLst>
          </p:cNvPr>
          <p:cNvSpPr/>
          <p:nvPr/>
        </p:nvSpPr>
        <p:spPr>
          <a:xfrm>
            <a:off x="787674" y="4727207"/>
            <a:ext cx="838754" cy="148609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B4BC05-BA26-4AAF-BAC7-B670222D9464}"/>
              </a:ext>
            </a:extLst>
          </p:cNvPr>
          <p:cNvGrpSpPr/>
          <p:nvPr/>
        </p:nvGrpSpPr>
        <p:grpSpPr>
          <a:xfrm>
            <a:off x="1860446" y="5349753"/>
            <a:ext cx="731880" cy="771197"/>
            <a:chOff x="1242606" y="5413274"/>
            <a:chExt cx="731880" cy="77119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FF9FCBE-04BC-4E26-8A76-E2926837C8EB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E55F2A-363B-4A64-8A70-FEA20A0A6966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E715E10-7ECA-4CB3-909C-C14A32E6BB01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82DB35-31D6-422A-A937-0DAC869E5BB8}"/>
              </a:ext>
            </a:extLst>
          </p:cNvPr>
          <p:cNvGrpSpPr/>
          <p:nvPr/>
        </p:nvGrpSpPr>
        <p:grpSpPr>
          <a:xfrm>
            <a:off x="2849881" y="5349753"/>
            <a:ext cx="731880" cy="771197"/>
            <a:chOff x="1242606" y="5413274"/>
            <a:chExt cx="731880" cy="77119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DC5E1B-73A6-4D3C-968D-F166C2665890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FC23C9-F1AD-45DE-9887-04C47B752814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936148-0D19-42B0-8196-F4A336DD9606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3B2F41-788C-4FB6-9D98-DDDD9316D1AE}"/>
              </a:ext>
            </a:extLst>
          </p:cNvPr>
          <p:cNvGrpSpPr/>
          <p:nvPr/>
        </p:nvGrpSpPr>
        <p:grpSpPr>
          <a:xfrm>
            <a:off x="4232298" y="5344448"/>
            <a:ext cx="731880" cy="771197"/>
            <a:chOff x="1242606" y="5413274"/>
            <a:chExt cx="731880" cy="77119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7863F36-E071-4116-87E7-CBF660E8DD0E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A23DBC-E04F-4E84-BF93-860D5F6AF8FB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996806-C91D-4DB0-972B-B3E2A77A3641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9A1252-845D-4053-9DDA-A0BE29D9914D}"/>
              </a:ext>
            </a:extLst>
          </p:cNvPr>
          <p:cNvGrpSpPr/>
          <p:nvPr/>
        </p:nvGrpSpPr>
        <p:grpSpPr>
          <a:xfrm>
            <a:off x="5172343" y="5326195"/>
            <a:ext cx="731880" cy="771197"/>
            <a:chOff x="1242606" y="5413274"/>
            <a:chExt cx="731880" cy="77119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7E9FED-069D-44BA-9D03-161070252FAE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ED4C32E-9AB0-4A83-B5A6-683860F3BE2D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3DD6542-9AD9-416C-A3D3-E3CEEB66981E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511D7B-B2A1-439C-A5AF-FAAE4287CB67}"/>
              </a:ext>
            </a:extLst>
          </p:cNvPr>
          <p:cNvGrpSpPr/>
          <p:nvPr/>
        </p:nvGrpSpPr>
        <p:grpSpPr>
          <a:xfrm>
            <a:off x="6120633" y="5321166"/>
            <a:ext cx="731880" cy="771197"/>
            <a:chOff x="1242606" y="5413274"/>
            <a:chExt cx="731880" cy="77119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5B5C17-6950-416E-B29C-C223430373AD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8DD3EDA-5C5C-42B2-B3F4-5698615E7A09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5B8013-3858-47A5-B070-65B54E3C4E5F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B3E0C2C-0BE2-41CC-8B60-93BD663AE1B6}"/>
              </a:ext>
            </a:extLst>
          </p:cNvPr>
          <p:cNvCxnSpPr>
            <a:stCxn id="45" idx="0"/>
            <a:endCxn id="7" idx="2"/>
          </p:cNvCxnSpPr>
          <p:nvPr/>
        </p:nvCxnSpPr>
        <p:spPr>
          <a:xfrm flipH="1" flipV="1">
            <a:off x="1695936" y="4258675"/>
            <a:ext cx="530270" cy="601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77C4C6-DC21-4B2C-8755-CB68663E1502}"/>
              </a:ext>
            </a:extLst>
          </p:cNvPr>
          <p:cNvCxnSpPr>
            <a:stCxn id="9" idx="2"/>
            <a:endCxn id="45" idx="0"/>
          </p:cNvCxnSpPr>
          <p:nvPr/>
        </p:nvCxnSpPr>
        <p:spPr>
          <a:xfrm flipH="1">
            <a:off x="2226206" y="4258675"/>
            <a:ext cx="486654" cy="601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81CD105-B1C8-49FF-8AFF-977BC48F04E7}"/>
              </a:ext>
            </a:extLst>
          </p:cNvPr>
          <p:cNvCxnSpPr>
            <a:stCxn id="46" idx="0"/>
            <a:endCxn id="20" idx="2"/>
          </p:cNvCxnSpPr>
          <p:nvPr/>
        </p:nvCxnSpPr>
        <p:spPr>
          <a:xfrm flipH="1" flipV="1">
            <a:off x="4939994" y="4258675"/>
            <a:ext cx="598109" cy="585121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EE16FF9-239A-4E4B-A21C-ADEB5838D7BD}"/>
              </a:ext>
            </a:extLst>
          </p:cNvPr>
          <p:cNvCxnSpPr>
            <a:stCxn id="46" idx="0"/>
            <a:endCxn id="22" idx="2"/>
          </p:cNvCxnSpPr>
          <p:nvPr/>
        </p:nvCxnSpPr>
        <p:spPr>
          <a:xfrm flipV="1">
            <a:off x="5538103" y="4258675"/>
            <a:ext cx="418815" cy="585121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BF449F0-1997-4D1E-A4D6-F1A99F08AC23}"/>
              </a:ext>
            </a:extLst>
          </p:cNvPr>
          <p:cNvSpPr txBox="1"/>
          <p:nvPr/>
        </p:nvSpPr>
        <p:spPr>
          <a:xfrm>
            <a:off x="664398" y="440629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Pod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C56AC2-200F-49B5-AAE0-A495480D7EE4}"/>
              </a:ext>
            </a:extLst>
          </p:cNvPr>
          <p:cNvSpPr txBox="1"/>
          <p:nvPr/>
        </p:nvSpPr>
        <p:spPr>
          <a:xfrm>
            <a:off x="113933" y="54414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3479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AD53C-8ACE-4F25-8DE8-358003FC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2420067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But TCP/IP is not doing well</a:t>
            </a:r>
          </a:p>
        </p:txBody>
      </p:sp>
    </p:spTree>
    <p:extLst>
      <p:ext uri="{BB962C8B-B14F-4D97-AF65-F5344CB8AC3E}">
        <p14:creationId xmlns:p14="http://schemas.microsoft.com/office/powerpoint/2010/main" val="5909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latency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5336" y="1690688"/>
            <a:ext cx="8086979" cy="5044600"/>
            <a:chOff x="1619481" y="1027906"/>
            <a:chExt cx="8387738" cy="5480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481" y="1027906"/>
              <a:ext cx="8387738" cy="548043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3139807" y="3382178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39807" y="1673762"/>
              <a:ext cx="12999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54207" y="3382178"/>
              <a:ext cx="0" cy="2159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56753" y="5023692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405us (P50)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39797" y="1690688"/>
              <a:ext cx="0" cy="3850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09289" y="2897435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716us (P90)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5149821" y="1230935"/>
              <a:ext cx="39125" cy="4310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39807" y="1241952"/>
              <a:ext cx="2049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99113" y="2258458"/>
              <a:ext cx="141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2132us (P99)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981011" y="1551214"/>
            <a:ext cx="4735286" cy="73396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5822" y="1169524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latency 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77FC9-CE25-4150-85A5-79B417FB2239}"/>
              </a:ext>
            </a:extLst>
          </p:cNvPr>
          <p:cNvSpPr txBox="1"/>
          <p:nvPr/>
        </p:nvSpPr>
        <p:spPr>
          <a:xfrm flipH="1">
            <a:off x="8716297" y="3283974"/>
            <a:ext cx="3298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hlinkClick r:id="rId4"/>
              </a:rPr>
              <a:t>Pingmesh</a:t>
            </a:r>
            <a:r>
              <a:rPr lang="en-US" sz="2800" dirty="0"/>
              <a:t> measurement results</a:t>
            </a:r>
          </a:p>
        </p:txBody>
      </p:sp>
    </p:spTree>
    <p:extLst>
      <p:ext uri="{BB962C8B-B14F-4D97-AF65-F5344CB8AC3E}">
        <p14:creationId xmlns:p14="http://schemas.microsoft.com/office/powerpoint/2010/main" val="40047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109"/>
            <a:ext cx="10515600" cy="1325563"/>
          </a:xfrm>
        </p:spPr>
        <p:txBody>
          <a:bodyPr/>
          <a:lstStyle/>
          <a:p>
            <a:r>
              <a:rPr lang="en-US" dirty="0"/>
              <a:t>TCP processing overhead (40G)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5" y="2159305"/>
            <a:ext cx="3313058" cy="348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570" y="2278302"/>
            <a:ext cx="3209230" cy="3369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709" y="3368581"/>
            <a:ext cx="3110056" cy="3430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3722" y="173482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6633" y="1743649"/>
            <a:ext cx="98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2164" y="2500829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 tcp connections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052260" y="2870161"/>
            <a:ext cx="3822853" cy="199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889" y="309202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40G 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230" y="4505610"/>
            <a:ext cx="895547" cy="2853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1485" y="4517647"/>
            <a:ext cx="895547" cy="2853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8.2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3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4.2|52.8|1.8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.3|3.7|2.6|1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1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8776</TotalTime>
  <Words>1770</Words>
  <Application>Microsoft Office PowerPoint</Application>
  <PresentationFormat>Widescreen</PresentationFormat>
  <Paragraphs>506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等线</vt:lpstr>
      <vt:lpstr>Arial</vt:lpstr>
      <vt:lpstr>Calibri</vt:lpstr>
      <vt:lpstr>Calibri Light</vt:lpstr>
      <vt:lpstr>Segoe UI</vt:lpstr>
      <vt:lpstr>Segoe UI Light</vt:lpstr>
      <vt:lpstr>Times New Roman</vt:lpstr>
      <vt:lpstr>Office Theme</vt:lpstr>
      <vt:lpstr>1_Office Theme</vt:lpstr>
      <vt:lpstr>RDMA Deployments: From Cloud Computing to Machine Learning</vt:lpstr>
      <vt:lpstr>PowerPoint Presentation</vt:lpstr>
      <vt:lpstr>Data Centers</vt:lpstr>
      <vt:lpstr>PowerPoint Presentation</vt:lpstr>
      <vt:lpstr>Data center networks (DCN)</vt:lpstr>
      <vt:lpstr>Data center networks (DCN)</vt:lpstr>
      <vt:lpstr>But TCP/IP is not doing well</vt:lpstr>
      <vt:lpstr>TCP latency</vt:lpstr>
      <vt:lpstr>TCP processing overhead (40G)</vt:lpstr>
      <vt:lpstr>An RDMA renaissance story  </vt:lpstr>
      <vt:lpstr>RDMA</vt:lpstr>
      <vt:lpstr>RoCEv2: RDMA over Commodity Ethernet</vt:lpstr>
      <vt:lpstr>RDMA benefit: latency reduction</vt:lpstr>
      <vt:lpstr>RDMA benefit: CPU overhead reduction</vt:lpstr>
      <vt:lpstr>RDMA benefit: CPU overhead reduction</vt:lpstr>
      <vt:lpstr>RoCEv2 needs a lossless Ethernet network</vt:lpstr>
      <vt:lpstr>Priority-based flow control (PFC)</vt:lpstr>
      <vt:lpstr>DCQCN</vt:lpstr>
      <vt:lpstr>The deployment, safety, and performance challenges</vt:lpstr>
      <vt:lpstr>Issues of VLAN-based PFC</vt:lpstr>
      <vt:lpstr>Our solution: DSCP-based PFC</vt:lpstr>
      <vt:lpstr>RDMA transport livelock</vt:lpstr>
      <vt:lpstr>PFC deadlock</vt:lpstr>
      <vt:lpstr>PFC deadlock</vt:lpstr>
      <vt:lpstr>PFC deadlock</vt:lpstr>
      <vt:lpstr>PFC deadlock</vt:lpstr>
      <vt:lpstr>Tagger: practical PFC deadlock prevention </vt:lpstr>
      <vt:lpstr>NIC PFC pause frame storm</vt:lpstr>
      <vt:lpstr>The slow-receiver symptom</vt:lpstr>
      <vt:lpstr>Deployment experiences and lessons learned</vt:lpstr>
      <vt:lpstr>Latency reduction </vt:lpstr>
      <vt:lpstr>RDMA throughput</vt:lpstr>
      <vt:lpstr>Latency and throughput tradeoff</vt:lpstr>
      <vt:lpstr>Lessons learned</vt:lpstr>
      <vt:lpstr>What’s next?</vt:lpstr>
      <vt:lpstr>PowerPoint Presentation</vt:lpstr>
      <vt:lpstr>Will software win (again)?</vt:lpstr>
      <vt:lpstr>Is lossless mandatory for RDMA?</vt:lpstr>
      <vt:lpstr>RDMA virtualization for the container networking</vt:lpstr>
      <vt:lpstr>RDMA for DNN</vt:lpstr>
      <vt:lpstr>RDMA for DNN</vt:lpstr>
      <vt:lpstr>RDMA Programming</vt:lpstr>
      <vt:lpstr>RDMA Programming</vt:lpstr>
      <vt:lpstr>Summary: RDMA for data centers!</vt:lpstr>
      <vt:lpstr>Acknowledgement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RDMA over Commodity Ethernet at Scale</dc:title>
  <dc:creator>Chuanxiong Guo (CX)</dc:creator>
  <cp:lastModifiedBy>Chuanxiong Guo</cp:lastModifiedBy>
  <cp:revision>318</cp:revision>
  <dcterms:created xsi:type="dcterms:W3CDTF">2016-07-21T04:49:58Z</dcterms:created>
  <dcterms:modified xsi:type="dcterms:W3CDTF">2017-08-30T17:36:48Z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chguo@microsoft.com</vt:lpwstr>
  </property>
  <property fmtid="{D5CDD505-2E9C-101B-9397-08002B2CF9AE}" pid="6" name="MSIP_Label_f42aa342-8706-4288-bd11-ebb85995028c_SetDate">
    <vt:lpwstr>2017-07-18T23:28:17.2601549-07:00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