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Default Extension="bin" ContentType="application/vnd.openxmlformats-officedocument.oleObject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notesSlides/notesSlide17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3"/>
  </p:notesMasterIdLst>
  <p:sldIdLst>
    <p:sldId id="256" r:id="rId2"/>
    <p:sldId id="259" r:id="rId3"/>
    <p:sldId id="260" r:id="rId4"/>
    <p:sldId id="261" r:id="rId5"/>
    <p:sldId id="288" r:id="rId6"/>
    <p:sldId id="262" r:id="rId7"/>
    <p:sldId id="263" r:id="rId8"/>
    <p:sldId id="284" r:id="rId9"/>
    <p:sldId id="274" r:id="rId10"/>
    <p:sldId id="270" r:id="rId11"/>
    <p:sldId id="290" r:id="rId12"/>
    <p:sldId id="273" r:id="rId13"/>
    <p:sldId id="272" r:id="rId14"/>
    <p:sldId id="265" r:id="rId15"/>
    <p:sldId id="275" r:id="rId16"/>
    <p:sldId id="277" r:id="rId17"/>
    <p:sldId id="278" r:id="rId18"/>
    <p:sldId id="279" r:id="rId19"/>
    <p:sldId id="297" r:id="rId20"/>
    <p:sldId id="281" r:id="rId21"/>
    <p:sldId id="283" r:id="rId2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A249"/>
    <a:srgbClr val="0038A8"/>
    <a:srgbClr val="008DF6"/>
    <a:srgbClr val="CC0066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224" autoAdjust="0"/>
    <p:restoredTop sz="40904" autoAdjust="0"/>
  </p:normalViewPr>
  <p:slideViewPr>
    <p:cSldViewPr>
      <p:cViewPr varScale="1">
        <p:scale>
          <a:sx n="18" d="100"/>
          <a:sy n="18" d="100"/>
        </p:scale>
        <p:origin x="-1421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0160C89-BBCD-4D57-85B3-7544FED08B4B}" type="datetimeFigureOut">
              <a:rPr lang="en-US" smtClean="0"/>
              <a:pPr/>
              <a:t>9/4/2009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02F7AE-61FE-46B9-9863-ED0E3E893FA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02F7AE-61FE-46B9-9863-ED0E3E893FA6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b="1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02F7AE-61FE-46B9-9863-ED0E3E893FA6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02F7AE-61FE-46B9-9863-ED0E3E893FA6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02F7AE-61FE-46B9-9863-ED0E3E893FA6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02F7AE-61FE-46B9-9863-ED0E3E893FA6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1B5C69-5FC5-464A-867E-66740EC5255F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02F7AE-61FE-46B9-9863-ED0E3E893FA6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02F7AE-61FE-46B9-9863-ED0E3E893FA6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02F7AE-61FE-46B9-9863-ED0E3E893FA6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02F7AE-61FE-46B9-9863-ED0E3E893FA6}" type="slidenum">
              <a:rPr lang="en-US" smtClean="0"/>
              <a:pPr/>
              <a:t>18</a:t>
            </a:fld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02F7AE-61FE-46B9-9863-ED0E3E893FA6}" type="slidenum">
              <a:rPr lang="en-US" smtClean="0"/>
              <a:pPr/>
              <a:t>19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2AE3EED-3CC5-4097-96D7-FB80B4E9E383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02F7AE-61FE-46B9-9863-ED0E3E893FA6}" type="slidenum">
              <a:rPr lang="en-US" smtClean="0"/>
              <a:pPr/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EBBB49-15DA-4FA3-8E64-B5A31B268D05}" type="slidenum">
              <a:rPr lang="en-US" smtClean="0"/>
              <a:pPr/>
              <a:t>21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1B5C69-5FC5-464A-867E-66740EC5255F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1B5C69-5FC5-464A-867E-66740EC5255F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1B5C69-5FC5-464A-867E-66740EC5255F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1B5C69-5FC5-464A-867E-66740EC5255F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1B5C69-5FC5-464A-867E-66740EC5255F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02F7AE-61FE-46B9-9863-ED0E3E893FA6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02F7AE-61FE-46B9-9863-ED0E3E893FA6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>
                <a:solidFill>
                  <a:srgbClr val="00B05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02E7F0-D9A1-417B-88FD-6340532E2291}" type="datetime1">
              <a:rPr lang="en-US" smtClean="0"/>
              <a:pPr/>
              <a:t>9/4/2009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773736-B4FC-41BC-B126-825FA1E582F8}" type="datetime1">
              <a:rPr lang="en-US" smtClean="0"/>
              <a:pPr/>
              <a:t>9/4/2009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A705F1-AAC9-4ABC-AAF2-0EA7A1058D8B}" type="datetime1">
              <a:rPr lang="en-US" smtClean="0"/>
              <a:pPr/>
              <a:t>9/4/2009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00B05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9DDFA-5544-4B5F-BF58-8C14E3F99ACD}" type="datetime1">
              <a:rPr lang="en-US" smtClean="0"/>
              <a:pPr/>
              <a:t>9/4/2009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E8E332-2FEA-4D5B-9A2C-E163B1313EBE}" type="datetime1">
              <a:rPr lang="en-US" smtClean="0"/>
              <a:pPr/>
              <a:t>9/4/2009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DFA098-C15F-447A-9E20-07809D7B603E}" type="datetime1">
              <a:rPr lang="en-US" smtClean="0"/>
              <a:pPr/>
              <a:t>9/4/2009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2CDA81-6422-4CC0-AFE4-EC5CA3C10E50}" type="datetime1">
              <a:rPr lang="en-US" smtClean="0"/>
              <a:pPr/>
              <a:t>9/4/2009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32C5C4-4469-45CC-B9CA-24C27B0F3E5E}" type="datetime1">
              <a:rPr lang="en-US" smtClean="0"/>
              <a:pPr/>
              <a:t>9/4/2009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A15FF-9C97-401F-8493-4728DF1969BE}" type="datetime1">
              <a:rPr lang="en-US" smtClean="0"/>
              <a:pPr/>
              <a:t>9/4/2009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5EDF27-128E-4A07-9086-39B8A061B519}" type="datetime1">
              <a:rPr lang="en-US" smtClean="0"/>
              <a:pPr/>
              <a:t>9/4/2009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D2983F-1DD7-4D79-B053-1EE290B824AC}" type="datetime1">
              <a:rPr lang="en-US" smtClean="0"/>
              <a:pPr/>
              <a:t>9/4/2009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0B926E-7CF2-406D-8061-BEBD1C152F5F}" type="datetime1">
              <a:rPr lang="en-US" smtClean="0"/>
              <a:pPr/>
              <a:t>9/4/2009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9.jpe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oleObject1.bin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oleObject" Target="../embeddings/oleObject2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8077200" cy="1679575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BCube: A High Performance, Server-centric Network Architecture for Modular Data Centers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90600" y="3886200"/>
            <a:ext cx="7543800" cy="2743200"/>
          </a:xfrm>
        </p:spPr>
        <p:txBody>
          <a:bodyPr>
            <a:normAutofit/>
          </a:bodyPr>
          <a:lstStyle/>
          <a:p>
            <a:r>
              <a:rPr lang="en-US" sz="2200" i="1" dirty="0" smtClean="0">
                <a:solidFill>
                  <a:srgbClr val="00B050"/>
                </a:solidFill>
              </a:rPr>
              <a:t>Chuanxiong Guo</a:t>
            </a:r>
            <a:r>
              <a:rPr lang="en-US" sz="2200" i="1" baseline="30000" dirty="0" smtClean="0">
                <a:solidFill>
                  <a:schemeClr val="tx1"/>
                </a:solidFill>
              </a:rPr>
              <a:t>1</a:t>
            </a:r>
            <a:r>
              <a:rPr lang="en-US" sz="2200" dirty="0" smtClean="0">
                <a:solidFill>
                  <a:schemeClr val="tx1"/>
                </a:solidFill>
              </a:rPr>
              <a:t>, Guohan Lu</a:t>
            </a:r>
            <a:r>
              <a:rPr lang="en-US" sz="2200" baseline="30000" dirty="0" smtClean="0">
                <a:solidFill>
                  <a:schemeClr val="tx1"/>
                </a:solidFill>
              </a:rPr>
              <a:t>1</a:t>
            </a:r>
            <a:r>
              <a:rPr lang="en-US" sz="2200" dirty="0" smtClean="0">
                <a:solidFill>
                  <a:schemeClr val="tx1"/>
                </a:solidFill>
              </a:rPr>
              <a:t>, Dan Li</a:t>
            </a:r>
            <a:r>
              <a:rPr lang="en-US" sz="2200" baseline="30000" dirty="0" smtClean="0">
                <a:solidFill>
                  <a:schemeClr val="tx1"/>
                </a:solidFill>
              </a:rPr>
              <a:t>1</a:t>
            </a:r>
            <a:r>
              <a:rPr lang="en-US" sz="2200" dirty="0" smtClean="0">
                <a:solidFill>
                  <a:schemeClr val="tx1"/>
                </a:solidFill>
              </a:rPr>
              <a:t>, Haitao Wu</a:t>
            </a:r>
            <a:r>
              <a:rPr lang="en-US" sz="2200" baseline="30000" dirty="0" smtClean="0">
                <a:solidFill>
                  <a:schemeClr val="tx1"/>
                </a:solidFill>
              </a:rPr>
              <a:t>1</a:t>
            </a:r>
            <a:r>
              <a:rPr lang="en-US" sz="2200" dirty="0" smtClean="0">
                <a:solidFill>
                  <a:schemeClr val="tx1"/>
                </a:solidFill>
              </a:rPr>
              <a:t>, Xuan Zhang</a:t>
            </a:r>
            <a:r>
              <a:rPr lang="en-US" sz="2200" baseline="30000" dirty="0" smtClean="0">
                <a:solidFill>
                  <a:schemeClr val="tx1"/>
                </a:solidFill>
              </a:rPr>
              <a:t>2</a:t>
            </a:r>
            <a:r>
              <a:rPr lang="en-US" sz="2200" dirty="0" smtClean="0">
                <a:solidFill>
                  <a:schemeClr val="tx1"/>
                </a:solidFill>
              </a:rPr>
              <a:t>, </a:t>
            </a:r>
            <a:r>
              <a:rPr lang="en-US" sz="2200" dirty="0" err="1" smtClean="0">
                <a:solidFill>
                  <a:schemeClr val="tx1"/>
                </a:solidFill>
              </a:rPr>
              <a:t>Yunfeng</a:t>
            </a:r>
            <a:r>
              <a:rPr lang="en-US" sz="2200" dirty="0" smtClean="0">
                <a:solidFill>
                  <a:schemeClr val="tx1"/>
                </a:solidFill>
              </a:rPr>
              <a:t> Shi</a:t>
            </a:r>
            <a:r>
              <a:rPr lang="en-US" sz="2200" baseline="30000" dirty="0" smtClean="0">
                <a:solidFill>
                  <a:schemeClr val="tx1"/>
                </a:solidFill>
              </a:rPr>
              <a:t>3</a:t>
            </a:r>
            <a:r>
              <a:rPr lang="en-US" sz="2200" dirty="0" smtClean="0">
                <a:solidFill>
                  <a:schemeClr val="tx1"/>
                </a:solidFill>
              </a:rPr>
              <a:t>, Tian Chen</a:t>
            </a:r>
            <a:r>
              <a:rPr lang="en-US" sz="2200" baseline="30000" dirty="0" smtClean="0">
                <a:solidFill>
                  <a:schemeClr val="tx1"/>
                </a:solidFill>
              </a:rPr>
              <a:t>4</a:t>
            </a:r>
            <a:r>
              <a:rPr lang="en-US" sz="2200" dirty="0" smtClean="0">
                <a:solidFill>
                  <a:schemeClr val="tx1"/>
                </a:solidFill>
              </a:rPr>
              <a:t>, Yongguang Zhang</a:t>
            </a:r>
            <a:r>
              <a:rPr lang="en-US" sz="2200" baseline="30000" dirty="0" smtClean="0">
                <a:solidFill>
                  <a:schemeClr val="tx1"/>
                </a:solidFill>
              </a:rPr>
              <a:t>1</a:t>
            </a:r>
            <a:r>
              <a:rPr lang="en-US" sz="2200" dirty="0" smtClean="0">
                <a:solidFill>
                  <a:schemeClr val="tx1"/>
                </a:solidFill>
              </a:rPr>
              <a:t>, Songwu Lu</a:t>
            </a:r>
            <a:r>
              <a:rPr lang="en-US" sz="2200" baseline="30000" dirty="0" smtClean="0">
                <a:solidFill>
                  <a:schemeClr val="tx1"/>
                </a:solidFill>
              </a:rPr>
              <a:t>5</a:t>
            </a:r>
          </a:p>
          <a:p>
            <a:endParaRPr lang="en-US" sz="1800" dirty="0" smtClean="0">
              <a:solidFill>
                <a:schemeClr val="tx1"/>
              </a:solidFill>
            </a:endParaRPr>
          </a:p>
          <a:p>
            <a:r>
              <a:rPr lang="en-US" sz="1800" dirty="0" smtClean="0">
                <a:solidFill>
                  <a:schemeClr val="tx1"/>
                </a:solidFill>
              </a:rPr>
              <a:t>1: Microsoft Research Asia (MSR-A), 2: </a:t>
            </a:r>
            <a:r>
              <a:rPr lang="en-US" sz="1800" dirty="0" err="1" smtClean="0">
                <a:solidFill>
                  <a:schemeClr val="tx1"/>
                </a:solidFill>
              </a:rPr>
              <a:t>Tsinghua</a:t>
            </a:r>
            <a:r>
              <a:rPr lang="en-US" sz="1800" dirty="0" smtClean="0">
                <a:solidFill>
                  <a:schemeClr val="tx1"/>
                </a:solidFill>
              </a:rPr>
              <a:t> U, 3: PKU, 4: HUST, 5: UCLA</a:t>
            </a:r>
          </a:p>
          <a:p>
            <a:r>
              <a:rPr lang="en-US" sz="1800" dirty="0" smtClean="0">
                <a:solidFill>
                  <a:schemeClr val="tx1"/>
                </a:solidFill>
              </a:rPr>
              <a:t>August 17, 2009</a:t>
            </a:r>
          </a:p>
          <a:p>
            <a:endParaRPr lang="en-US" sz="1800" dirty="0" smtClean="0">
              <a:solidFill>
                <a:schemeClr val="tx1"/>
              </a:solidFill>
            </a:endParaRPr>
          </a:p>
          <a:p>
            <a:r>
              <a:rPr lang="en-US" sz="1800" dirty="0" smtClean="0">
                <a:solidFill>
                  <a:schemeClr val="tx1"/>
                </a:solidFill>
              </a:rPr>
              <a:t>Barcelona Spain</a:t>
            </a:r>
          </a:p>
          <a:p>
            <a:endParaRPr lang="en-US" sz="1800" dirty="0" smtClean="0">
              <a:solidFill>
                <a:schemeClr val="tx1"/>
              </a:solidFill>
            </a:endParaRPr>
          </a:p>
          <a:p>
            <a:endParaRPr lang="en-US" sz="1800" dirty="0" smtClean="0">
              <a:solidFill>
                <a:schemeClr val="tx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BCube Source Routing (BSR)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Server-centric source routing</a:t>
            </a:r>
          </a:p>
          <a:p>
            <a:pPr lvl="1"/>
            <a:r>
              <a:rPr lang="en-US" dirty="0" smtClean="0"/>
              <a:t>Source server decides the best path for a flow by probing a set of parallel paths</a:t>
            </a:r>
          </a:p>
          <a:p>
            <a:pPr lvl="1"/>
            <a:r>
              <a:rPr lang="en-US" dirty="0" smtClean="0"/>
              <a:t>Source server adapts to network condition by re-probing periodically or due to failures</a:t>
            </a:r>
          </a:p>
          <a:p>
            <a:r>
              <a:rPr lang="en-US" dirty="0" smtClean="0"/>
              <a:t>BSR design rationale </a:t>
            </a:r>
          </a:p>
          <a:p>
            <a:pPr lvl="1"/>
            <a:r>
              <a:rPr lang="en-US" dirty="0" smtClean="0"/>
              <a:t>Network structural property</a:t>
            </a:r>
          </a:p>
          <a:p>
            <a:pPr lvl="1"/>
            <a:r>
              <a:rPr lang="en-US" dirty="0" smtClean="0"/>
              <a:t>Scalability </a:t>
            </a:r>
          </a:p>
          <a:p>
            <a:pPr lvl="1"/>
            <a:r>
              <a:rPr lang="en-US" dirty="0" smtClean="0"/>
              <a:t>Routing performance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Path compression and fast packet forwarding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609600" y="4343400"/>
            <a:ext cx="1066800" cy="533400"/>
          </a:xfrm>
          <a:prstGeom prst="rect">
            <a:avLst/>
          </a:prstGeom>
          <a:ln w="952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&lt;0,0&gt;</a:t>
            </a:r>
            <a:endParaRPr lang="en-US" dirty="0"/>
          </a:p>
        </p:txBody>
      </p:sp>
      <p:sp>
        <p:nvSpPr>
          <p:cNvPr id="5" name="Oval 4"/>
          <p:cNvSpPr/>
          <p:nvPr/>
        </p:nvSpPr>
        <p:spPr>
          <a:xfrm>
            <a:off x="152400" y="5410200"/>
            <a:ext cx="457200" cy="4572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50" dirty="0"/>
          </a:p>
        </p:txBody>
      </p:sp>
      <p:sp>
        <p:nvSpPr>
          <p:cNvPr id="6" name="Oval 5"/>
          <p:cNvSpPr/>
          <p:nvPr/>
        </p:nvSpPr>
        <p:spPr>
          <a:xfrm>
            <a:off x="685800" y="5410200"/>
            <a:ext cx="457200" cy="45720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1219200" y="5410200"/>
            <a:ext cx="457200" cy="4572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1752600" y="5410200"/>
            <a:ext cx="457200" cy="45720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0" name="Straight Connector 9"/>
          <p:cNvCxnSpPr>
            <a:stCxn id="6" idx="0"/>
            <a:endCxn id="4" idx="2"/>
          </p:cNvCxnSpPr>
          <p:nvPr/>
        </p:nvCxnSpPr>
        <p:spPr>
          <a:xfrm rot="5400000" flipH="1" flipV="1">
            <a:off x="762000" y="5029200"/>
            <a:ext cx="533400" cy="228600"/>
          </a:xfrm>
          <a:prstGeom prst="line">
            <a:avLst/>
          </a:prstGeom>
          <a:ln>
            <a:solidFill>
              <a:schemeClr val="tx1">
                <a:alpha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>
            <a:stCxn id="7" idx="0"/>
            <a:endCxn id="4" idx="2"/>
          </p:cNvCxnSpPr>
          <p:nvPr/>
        </p:nvCxnSpPr>
        <p:spPr>
          <a:xfrm rot="16200000" flipV="1">
            <a:off x="1028700" y="4991100"/>
            <a:ext cx="533400" cy="304800"/>
          </a:xfrm>
          <a:prstGeom prst="line">
            <a:avLst/>
          </a:prstGeom>
          <a:ln w="254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152400" y="54864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00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685800" y="54864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01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1219200" y="54864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02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1752600" y="5498068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03</a:t>
            </a:r>
            <a:endParaRPr lang="en-US" dirty="0"/>
          </a:p>
        </p:txBody>
      </p:sp>
      <p:sp>
        <p:nvSpPr>
          <p:cNvPr id="17" name="Rectangle 16"/>
          <p:cNvSpPr/>
          <p:nvPr/>
        </p:nvSpPr>
        <p:spPr>
          <a:xfrm>
            <a:off x="2895600" y="4343400"/>
            <a:ext cx="1066800" cy="533400"/>
          </a:xfrm>
          <a:prstGeom prst="rect">
            <a:avLst/>
          </a:prstGeom>
          <a:ln w="952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&lt;0,1&gt;</a:t>
            </a:r>
            <a:endParaRPr lang="en-US" dirty="0"/>
          </a:p>
        </p:txBody>
      </p:sp>
      <p:sp>
        <p:nvSpPr>
          <p:cNvPr id="18" name="Oval 17"/>
          <p:cNvSpPr/>
          <p:nvPr/>
        </p:nvSpPr>
        <p:spPr>
          <a:xfrm>
            <a:off x="2438400" y="5410200"/>
            <a:ext cx="457200" cy="45720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1050" dirty="0"/>
          </a:p>
        </p:txBody>
      </p:sp>
      <p:sp>
        <p:nvSpPr>
          <p:cNvPr id="19" name="Oval 18"/>
          <p:cNvSpPr/>
          <p:nvPr/>
        </p:nvSpPr>
        <p:spPr>
          <a:xfrm>
            <a:off x="2971800" y="5410200"/>
            <a:ext cx="457200" cy="45720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Oval 19"/>
          <p:cNvSpPr/>
          <p:nvPr/>
        </p:nvSpPr>
        <p:spPr>
          <a:xfrm>
            <a:off x="3505200" y="5410200"/>
            <a:ext cx="457200" cy="45720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Oval 20"/>
          <p:cNvSpPr/>
          <p:nvPr/>
        </p:nvSpPr>
        <p:spPr>
          <a:xfrm>
            <a:off x="4038600" y="5410200"/>
            <a:ext cx="457200" cy="4572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3" name="Straight Connector 22"/>
          <p:cNvCxnSpPr>
            <a:stCxn id="19" idx="0"/>
            <a:endCxn id="17" idx="2"/>
          </p:cNvCxnSpPr>
          <p:nvPr/>
        </p:nvCxnSpPr>
        <p:spPr>
          <a:xfrm rot="5400000" flipH="1" flipV="1">
            <a:off x="3048000" y="5029200"/>
            <a:ext cx="533400" cy="228600"/>
          </a:xfrm>
          <a:prstGeom prst="line">
            <a:avLst/>
          </a:prstGeom>
          <a:ln>
            <a:solidFill>
              <a:schemeClr val="tx1">
                <a:alpha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>
            <a:stCxn id="20" idx="0"/>
            <a:endCxn id="17" idx="2"/>
          </p:cNvCxnSpPr>
          <p:nvPr/>
        </p:nvCxnSpPr>
        <p:spPr>
          <a:xfrm rot="16200000" flipV="1">
            <a:off x="3314700" y="4991100"/>
            <a:ext cx="533400" cy="304800"/>
          </a:xfrm>
          <a:prstGeom prst="line">
            <a:avLst/>
          </a:prstGeom>
          <a:ln>
            <a:solidFill>
              <a:schemeClr val="tx1">
                <a:alpha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2438400" y="54864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10</a:t>
            </a:r>
            <a:endParaRPr lang="en-US" dirty="0"/>
          </a:p>
        </p:txBody>
      </p:sp>
      <p:sp>
        <p:nvSpPr>
          <p:cNvPr id="27" name="TextBox 26"/>
          <p:cNvSpPr txBox="1"/>
          <p:nvPr/>
        </p:nvSpPr>
        <p:spPr>
          <a:xfrm>
            <a:off x="2971800" y="54864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11</a:t>
            </a:r>
            <a:endParaRPr lang="en-US" dirty="0"/>
          </a:p>
        </p:txBody>
      </p:sp>
      <p:sp>
        <p:nvSpPr>
          <p:cNvPr id="28" name="TextBox 27"/>
          <p:cNvSpPr txBox="1"/>
          <p:nvPr/>
        </p:nvSpPr>
        <p:spPr>
          <a:xfrm>
            <a:off x="3505200" y="54864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12</a:t>
            </a:r>
            <a:endParaRPr lang="en-US" dirty="0"/>
          </a:p>
        </p:txBody>
      </p:sp>
      <p:sp>
        <p:nvSpPr>
          <p:cNvPr id="29" name="TextBox 28"/>
          <p:cNvSpPr txBox="1"/>
          <p:nvPr/>
        </p:nvSpPr>
        <p:spPr>
          <a:xfrm>
            <a:off x="4038600" y="5498068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13</a:t>
            </a:r>
            <a:endParaRPr lang="en-US" dirty="0"/>
          </a:p>
        </p:txBody>
      </p:sp>
      <p:sp>
        <p:nvSpPr>
          <p:cNvPr id="31" name="Rectangle 30"/>
          <p:cNvSpPr/>
          <p:nvPr/>
        </p:nvSpPr>
        <p:spPr>
          <a:xfrm>
            <a:off x="5105400" y="4343400"/>
            <a:ext cx="1066800" cy="533400"/>
          </a:xfrm>
          <a:prstGeom prst="rect">
            <a:avLst/>
          </a:prstGeom>
          <a:ln w="952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&lt;0,2&gt;</a:t>
            </a:r>
            <a:endParaRPr lang="en-US" dirty="0"/>
          </a:p>
        </p:txBody>
      </p:sp>
      <p:sp>
        <p:nvSpPr>
          <p:cNvPr id="32" name="Oval 31"/>
          <p:cNvSpPr/>
          <p:nvPr/>
        </p:nvSpPr>
        <p:spPr>
          <a:xfrm>
            <a:off x="4648200" y="5410200"/>
            <a:ext cx="457200" cy="45720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1050" dirty="0"/>
          </a:p>
        </p:txBody>
      </p:sp>
      <p:sp>
        <p:nvSpPr>
          <p:cNvPr id="33" name="Oval 32"/>
          <p:cNvSpPr/>
          <p:nvPr/>
        </p:nvSpPr>
        <p:spPr>
          <a:xfrm>
            <a:off x="5181600" y="5410200"/>
            <a:ext cx="457200" cy="45720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Oval 33"/>
          <p:cNvSpPr/>
          <p:nvPr/>
        </p:nvSpPr>
        <p:spPr>
          <a:xfrm>
            <a:off x="5715000" y="5410200"/>
            <a:ext cx="457200" cy="4572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Oval 34"/>
          <p:cNvSpPr/>
          <p:nvPr/>
        </p:nvSpPr>
        <p:spPr>
          <a:xfrm>
            <a:off x="6248400" y="5410200"/>
            <a:ext cx="457200" cy="4572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6" name="Straight Connector 35"/>
          <p:cNvCxnSpPr>
            <a:stCxn id="32" idx="0"/>
            <a:endCxn id="31" idx="2"/>
          </p:cNvCxnSpPr>
          <p:nvPr/>
        </p:nvCxnSpPr>
        <p:spPr>
          <a:xfrm rot="5400000" flipH="1" flipV="1">
            <a:off x="4991100" y="4762500"/>
            <a:ext cx="533400" cy="762000"/>
          </a:xfrm>
          <a:prstGeom prst="line">
            <a:avLst/>
          </a:prstGeom>
          <a:ln>
            <a:solidFill>
              <a:schemeClr val="tx1">
                <a:alpha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>
            <a:stCxn id="33" idx="0"/>
            <a:endCxn id="31" idx="2"/>
          </p:cNvCxnSpPr>
          <p:nvPr/>
        </p:nvCxnSpPr>
        <p:spPr>
          <a:xfrm rot="5400000" flipH="1" flipV="1">
            <a:off x="5257800" y="5029200"/>
            <a:ext cx="533400" cy="228600"/>
          </a:xfrm>
          <a:prstGeom prst="line">
            <a:avLst/>
          </a:prstGeom>
          <a:ln>
            <a:solidFill>
              <a:schemeClr val="tx1">
                <a:alpha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>
            <a:stCxn id="34" idx="0"/>
            <a:endCxn id="31" idx="2"/>
          </p:cNvCxnSpPr>
          <p:nvPr/>
        </p:nvCxnSpPr>
        <p:spPr>
          <a:xfrm rot="16200000" flipV="1">
            <a:off x="5524500" y="4991100"/>
            <a:ext cx="533400" cy="304800"/>
          </a:xfrm>
          <a:prstGeom prst="line">
            <a:avLst/>
          </a:prstGeom>
          <a:ln w="254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>
            <a:stCxn id="35" idx="0"/>
            <a:endCxn id="31" idx="2"/>
          </p:cNvCxnSpPr>
          <p:nvPr/>
        </p:nvCxnSpPr>
        <p:spPr>
          <a:xfrm rot="16200000" flipV="1">
            <a:off x="5791200" y="4724400"/>
            <a:ext cx="533400" cy="838200"/>
          </a:xfrm>
          <a:prstGeom prst="line">
            <a:avLst/>
          </a:prstGeom>
          <a:ln w="254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TextBox 39"/>
          <p:cNvSpPr txBox="1"/>
          <p:nvPr/>
        </p:nvSpPr>
        <p:spPr>
          <a:xfrm>
            <a:off x="4648200" y="54864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20</a:t>
            </a:r>
            <a:endParaRPr lang="en-US" dirty="0"/>
          </a:p>
        </p:txBody>
      </p:sp>
      <p:sp>
        <p:nvSpPr>
          <p:cNvPr id="41" name="TextBox 40"/>
          <p:cNvSpPr txBox="1"/>
          <p:nvPr/>
        </p:nvSpPr>
        <p:spPr>
          <a:xfrm>
            <a:off x="5181600" y="54864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21</a:t>
            </a:r>
            <a:endParaRPr lang="en-US" dirty="0"/>
          </a:p>
        </p:txBody>
      </p:sp>
      <p:sp>
        <p:nvSpPr>
          <p:cNvPr id="42" name="TextBox 41"/>
          <p:cNvSpPr txBox="1"/>
          <p:nvPr/>
        </p:nvSpPr>
        <p:spPr>
          <a:xfrm>
            <a:off x="5715000" y="54864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22</a:t>
            </a:r>
            <a:endParaRPr lang="en-US" dirty="0"/>
          </a:p>
        </p:txBody>
      </p:sp>
      <p:sp>
        <p:nvSpPr>
          <p:cNvPr id="43" name="TextBox 42"/>
          <p:cNvSpPr txBox="1"/>
          <p:nvPr/>
        </p:nvSpPr>
        <p:spPr>
          <a:xfrm>
            <a:off x="6248400" y="5498068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23</a:t>
            </a:r>
            <a:endParaRPr lang="en-US" dirty="0"/>
          </a:p>
        </p:txBody>
      </p:sp>
      <p:sp>
        <p:nvSpPr>
          <p:cNvPr id="45" name="Rectangle 44"/>
          <p:cNvSpPr/>
          <p:nvPr/>
        </p:nvSpPr>
        <p:spPr>
          <a:xfrm>
            <a:off x="7391400" y="4343400"/>
            <a:ext cx="1066800" cy="533400"/>
          </a:xfrm>
          <a:prstGeom prst="rect">
            <a:avLst/>
          </a:prstGeom>
          <a:ln w="952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&lt;0,3&gt;</a:t>
            </a:r>
            <a:endParaRPr lang="en-US" dirty="0"/>
          </a:p>
        </p:txBody>
      </p:sp>
      <p:sp>
        <p:nvSpPr>
          <p:cNvPr id="46" name="Oval 45"/>
          <p:cNvSpPr/>
          <p:nvPr/>
        </p:nvSpPr>
        <p:spPr>
          <a:xfrm>
            <a:off x="6934200" y="5410200"/>
            <a:ext cx="457200" cy="45720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1050" dirty="0"/>
          </a:p>
        </p:txBody>
      </p:sp>
      <p:sp>
        <p:nvSpPr>
          <p:cNvPr id="47" name="Oval 46"/>
          <p:cNvSpPr/>
          <p:nvPr/>
        </p:nvSpPr>
        <p:spPr>
          <a:xfrm>
            <a:off x="7467600" y="5410200"/>
            <a:ext cx="457200" cy="45720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Oval 47"/>
          <p:cNvSpPr/>
          <p:nvPr/>
        </p:nvSpPr>
        <p:spPr>
          <a:xfrm>
            <a:off x="8001000" y="5410200"/>
            <a:ext cx="457200" cy="45720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Oval 48"/>
          <p:cNvSpPr/>
          <p:nvPr/>
        </p:nvSpPr>
        <p:spPr>
          <a:xfrm>
            <a:off x="8534400" y="5410200"/>
            <a:ext cx="457200" cy="45720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1" name="Straight Connector 50"/>
          <p:cNvCxnSpPr>
            <a:stCxn id="47" idx="0"/>
            <a:endCxn id="45" idx="2"/>
          </p:cNvCxnSpPr>
          <p:nvPr/>
        </p:nvCxnSpPr>
        <p:spPr>
          <a:xfrm rot="5400000" flipH="1" flipV="1">
            <a:off x="7543800" y="5029200"/>
            <a:ext cx="533400" cy="228600"/>
          </a:xfrm>
          <a:prstGeom prst="line">
            <a:avLst/>
          </a:prstGeom>
          <a:ln>
            <a:solidFill>
              <a:schemeClr val="tx1">
                <a:alpha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/>
          <p:cNvCxnSpPr>
            <a:stCxn id="48" idx="0"/>
            <a:endCxn id="45" idx="2"/>
          </p:cNvCxnSpPr>
          <p:nvPr/>
        </p:nvCxnSpPr>
        <p:spPr>
          <a:xfrm rot="16200000" flipV="1">
            <a:off x="7810500" y="4991100"/>
            <a:ext cx="533400" cy="304800"/>
          </a:xfrm>
          <a:prstGeom prst="line">
            <a:avLst/>
          </a:prstGeom>
          <a:ln>
            <a:solidFill>
              <a:schemeClr val="tx1">
                <a:alpha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TextBox 53"/>
          <p:cNvSpPr txBox="1"/>
          <p:nvPr/>
        </p:nvSpPr>
        <p:spPr>
          <a:xfrm>
            <a:off x="6934200" y="54864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30</a:t>
            </a:r>
            <a:endParaRPr lang="en-US" dirty="0"/>
          </a:p>
        </p:txBody>
      </p:sp>
      <p:sp>
        <p:nvSpPr>
          <p:cNvPr id="55" name="TextBox 54"/>
          <p:cNvSpPr txBox="1"/>
          <p:nvPr/>
        </p:nvSpPr>
        <p:spPr>
          <a:xfrm>
            <a:off x="7467600" y="54864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31</a:t>
            </a:r>
            <a:endParaRPr lang="en-US" dirty="0"/>
          </a:p>
        </p:txBody>
      </p:sp>
      <p:sp>
        <p:nvSpPr>
          <p:cNvPr id="56" name="TextBox 55"/>
          <p:cNvSpPr txBox="1"/>
          <p:nvPr/>
        </p:nvSpPr>
        <p:spPr>
          <a:xfrm>
            <a:off x="8001000" y="54864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32</a:t>
            </a:r>
            <a:endParaRPr lang="en-US" dirty="0"/>
          </a:p>
        </p:txBody>
      </p:sp>
      <p:sp>
        <p:nvSpPr>
          <p:cNvPr id="57" name="TextBox 56"/>
          <p:cNvSpPr txBox="1"/>
          <p:nvPr/>
        </p:nvSpPr>
        <p:spPr>
          <a:xfrm>
            <a:off x="8534400" y="5498068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33</a:t>
            </a:r>
            <a:endParaRPr lang="en-US" dirty="0"/>
          </a:p>
        </p:txBody>
      </p:sp>
      <p:sp>
        <p:nvSpPr>
          <p:cNvPr id="58" name="Rectangle 57"/>
          <p:cNvSpPr/>
          <p:nvPr/>
        </p:nvSpPr>
        <p:spPr>
          <a:xfrm>
            <a:off x="609600" y="3200400"/>
            <a:ext cx="1066800" cy="533400"/>
          </a:xfrm>
          <a:prstGeom prst="rect">
            <a:avLst/>
          </a:prstGeom>
          <a:ln w="952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&lt;1,0&gt;</a:t>
            </a:r>
            <a:endParaRPr lang="en-US" dirty="0"/>
          </a:p>
        </p:txBody>
      </p:sp>
      <p:sp>
        <p:nvSpPr>
          <p:cNvPr id="59" name="Rectangle 58"/>
          <p:cNvSpPr/>
          <p:nvPr/>
        </p:nvSpPr>
        <p:spPr>
          <a:xfrm>
            <a:off x="2895600" y="3276600"/>
            <a:ext cx="1066800" cy="533400"/>
          </a:xfrm>
          <a:prstGeom prst="rect">
            <a:avLst/>
          </a:prstGeom>
          <a:ln w="952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&lt;1,1&gt;</a:t>
            </a:r>
            <a:endParaRPr lang="en-US" dirty="0"/>
          </a:p>
        </p:txBody>
      </p:sp>
      <p:sp>
        <p:nvSpPr>
          <p:cNvPr id="60" name="Rectangle 59"/>
          <p:cNvSpPr/>
          <p:nvPr/>
        </p:nvSpPr>
        <p:spPr>
          <a:xfrm>
            <a:off x="5105400" y="3276600"/>
            <a:ext cx="1066800" cy="533400"/>
          </a:xfrm>
          <a:prstGeom prst="rect">
            <a:avLst/>
          </a:prstGeom>
          <a:ln w="952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&lt;1,2&gt;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7391400" y="3276600"/>
            <a:ext cx="1066800" cy="533400"/>
          </a:xfrm>
          <a:prstGeom prst="rect">
            <a:avLst/>
          </a:prstGeom>
          <a:ln w="952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&lt;1,3&gt;</a:t>
            </a:r>
            <a:endParaRPr lang="en-US" dirty="0"/>
          </a:p>
        </p:txBody>
      </p:sp>
      <p:cxnSp>
        <p:nvCxnSpPr>
          <p:cNvPr id="63" name="Straight Connector 62"/>
          <p:cNvCxnSpPr>
            <a:endCxn id="59" idx="2"/>
          </p:cNvCxnSpPr>
          <p:nvPr/>
        </p:nvCxnSpPr>
        <p:spPr>
          <a:xfrm rot="5400000" flipH="1" flipV="1">
            <a:off x="1371600" y="3352800"/>
            <a:ext cx="1600200" cy="2514600"/>
          </a:xfrm>
          <a:prstGeom prst="line">
            <a:avLst/>
          </a:prstGeom>
          <a:ln>
            <a:solidFill>
              <a:schemeClr val="tx1">
                <a:alpha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Connector 63"/>
          <p:cNvCxnSpPr>
            <a:endCxn id="60" idx="2"/>
          </p:cNvCxnSpPr>
          <p:nvPr/>
        </p:nvCxnSpPr>
        <p:spPr>
          <a:xfrm rot="5400000" flipH="1" flipV="1">
            <a:off x="2743200" y="2514600"/>
            <a:ext cx="1600200" cy="4191000"/>
          </a:xfrm>
          <a:prstGeom prst="line">
            <a:avLst/>
          </a:prstGeom>
          <a:ln w="254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Connector 66"/>
          <p:cNvCxnSpPr>
            <a:endCxn id="59" idx="2"/>
          </p:cNvCxnSpPr>
          <p:nvPr/>
        </p:nvCxnSpPr>
        <p:spPr>
          <a:xfrm rot="5400000" flipH="1" flipV="1">
            <a:off x="2514600" y="4495800"/>
            <a:ext cx="1600200" cy="228600"/>
          </a:xfrm>
          <a:prstGeom prst="line">
            <a:avLst/>
          </a:prstGeom>
          <a:ln>
            <a:solidFill>
              <a:schemeClr val="tx1">
                <a:alpha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Connector 67"/>
          <p:cNvCxnSpPr>
            <a:endCxn id="60" idx="2"/>
          </p:cNvCxnSpPr>
          <p:nvPr/>
        </p:nvCxnSpPr>
        <p:spPr>
          <a:xfrm rot="5400000" flipH="1" flipV="1">
            <a:off x="3886200" y="3657600"/>
            <a:ext cx="1600200" cy="1905000"/>
          </a:xfrm>
          <a:prstGeom prst="line">
            <a:avLst/>
          </a:prstGeom>
          <a:ln>
            <a:solidFill>
              <a:schemeClr val="tx1">
                <a:alpha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Connector 69"/>
          <p:cNvCxnSpPr>
            <a:endCxn id="58" idx="2"/>
          </p:cNvCxnSpPr>
          <p:nvPr/>
        </p:nvCxnSpPr>
        <p:spPr>
          <a:xfrm rot="16200000" flipV="1">
            <a:off x="2171700" y="2705100"/>
            <a:ext cx="1676400" cy="3733800"/>
          </a:xfrm>
          <a:prstGeom prst="line">
            <a:avLst/>
          </a:prstGeom>
          <a:ln>
            <a:solidFill>
              <a:schemeClr val="tx1">
                <a:alpha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Straight Connector 70"/>
          <p:cNvCxnSpPr>
            <a:endCxn id="59" idx="2"/>
          </p:cNvCxnSpPr>
          <p:nvPr/>
        </p:nvCxnSpPr>
        <p:spPr>
          <a:xfrm rot="16200000" flipV="1">
            <a:off x="3619500" y="3619500"/>
            <a:ext cx="1600200" cy="1981200"/>
          </a:xfrm>
          <a:prstGeom prst="line">
            <a:avLst/>
          </a:prstGeom>
          <a:ln>
            <a:solidFill>
              <a:schemeClr val="tx1">
                <a:alpha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Straight Connector 71"/>
          <p:cNvCxnSpPr>
            <a:endCxn id="60" idx="2"/>
          </p:cNvCxnSpPr>
          <p:nvPr/>
        </p:nvCxnSpPr>
        <p:spPr>
          <a:xfrm rot="16200000" flipV="1">
            <a:off x="4991100" y="4457700"/>
            <a:ext cx="1600200" cy="304800"/>
          </a:xfrm>
          <a:prstGeom prst="line">
            <a:avLst/>
          </a:prstGeom>
          <a:ln w="254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Straight Connector 72"/>
          <p:cNvCxnSpPr>
            <a:endCxn id="61" idx="2"/>
          </p:cNvCxnSpPr>
          <p:nvPr/>
        </p:nvCxnSpPr>
        <p:spPr>
          <a:xfrm rot="5400000" flipH="1" flipV="1">
            <a:off x="6400800" y="3886200"/>
            <a:ext cx="1600200" cy="1447800"/>
          </a:xfrm>
          <a:prstGeom prst="line">
            <a:avLst/>
          </a:prstGeom>
          <a:ln w="254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Straight Connector 73"/>
          <p:cNvCxnSpPr>
            <a:endCxn id="58" idx="2"/>
          </p:cNvCxnSpPr>
          <p:nvPr/>
        </p:nvCxnSpPr>
        <p:spPr>
          <a:xfrm rot="16200000" flipV="1">
            <a:off x="3314700" y="1562100"/>
            <a:ext cx="1676400" cy="6019800"/>
          </a:xfrm>
          <a:prstGeom prst="line">
            <a:avLst/>
          </a:prstGeom>
          <a:ln w="9525">
            <a:solidFill>
              <a:schemeClr val="tx1">
                <a:alpha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Straight Connector 74"/>
          <p:cNvCxnSpPr>
            <a:endCxn id="59" idx="2"/>
          </p:cNvCxnSpPr>
          <p:nvPr/>
        </p:nvCxnSpPr>
        <p:spPr>
          <a:xfrm rot="16200000" flipV="1">
            <a:off x="4762500" y="2476500"/>
            <a:ext cx="1600200" cy="4267200"/>
          </a:xfrm>
          <a:prstGeom prst="line">
            <a:avLst/>
          </a:prstGeom>
          <a:ln>
            <a:solidFill>
              <a:schemeClr val="tx1">
                <a:alpha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Connector 75"/>
          <p:cNvCxnSpPr>
            <a:endCxn id="60" idx="2"/>
          </p:cNvCxnSpPr>
          <p:nvPr/>
        </p:nvCxnSpPr>
        <p:spPr>
          <a:xfrm rot="16200000" flipV="1">
            <a:off x="6134100" y="3314700"/>
            <a:ext cx="1600200" cy="2590800"/>
          </a:xfrm>
          <a:prstGeom prst="line">
            <a:avLst/>
          </a:prstGeom>
          <a:ln>
            <a:solidFill>
              <a:schemeClr val="tx1">
                <a:alpha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" name="Rectangle 77"/>
          <p:cNvSpPr/>
          <p:nvPr/>
        </p:nvSpPr>
        <p:spPr>
          <a:xfrm>
            <a:off x="76200" y="4267200"/>
            <a:ext cx="2209800" cy="1752600"/>
          </a:xfrm>
          <a:prstGeom prst="rect">
            <a:avLst/>
          </a:prstGeom>
          <a:noFill/>
          <a:ln w="12700"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Rectangle 78"/>
          <p:cNvSpPr/>
          <p:nvPr/>
        </p:nvSpPr>
        <p:spPr>
          <a:xfrm>
            <a:off x="2362200" y="4267200"/>
            <a:ext cx="2133600" cy="1752600"/>
          </a:xfrm>
          <a:prstGeom prst="rect">
            <a:avLst/>
          </a:prstGeom>
          <a:noFill/>
          <a:ln w="12700"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0" name="Rectangle 79"/>
          <p:cNvSpPr/>
          <p:nvPr/>
        </p:nvSpPr>
        <p:spPr>
          <a:xfrm>
            <a:off x="4572000" y="4267200"/>
            <a:ext cx="2209800" cy="1752600"/>
          </a:xfrm>
          <a:prstGeom prst="rect">
            <a:avLst/>
          </a:prstGeom>
          <a:noFill/>
          <a:ln w="12700"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" name="Rectangle 80"/>
          <p:cNvSpPr/>
          <p:nvPr/>
        </p:nvSpPr>
        <p:spPr>
          <a:xfrm>
            <a:off x="6858000" y="4267200"/>
            <a:ext cx="2209800" cy="1752600"/>
          </a:xfrm>
          <a:prstGeom prst="rect">
            <a:avLst/>
          </a:prstGeom>
          <a:noFill/>
          <a:ln w="12700"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2" name="Rectangle 81"/>
          <p:cNvSpPr/>
          <p:nvPr/>
        </p:nvSpPr>
        <p:spPr>
          <a:xfrm>
            <a:off x="0" y="3048000"/>
            <a:ext cx="9144000" cy="3048000"/>
          </a:xfrm>
          <a:prstGeom prst="rect">
            <a:avLst/>
          </a:prstGeom>
          <a:noFill/>
          <a:ln w="12700"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5" name="Straight Connector 94"/>
          <p:cNvCxnSpPr>
            <a:stCxn id="58" idx="2"/>
            <a:endCxn id="5" idx="0"/>
          </p:cNvCxnSpPr>
          <p:nvPr/>
        </p:nvCxnSpPr>
        <p:spPr>
          <a:xfrm rot="5400000">
            <a:off x="-76200" y="4191000"/>
            <a:ext cx="1676400" cy="762000"/>
          </a:xfrm>
          <a:prstGeom prst="line">
            <a:avLst/>
          </a:prstGeom>
          <a:ln>
            <a:solidFill>
              <a:schemeClr val="tx1">
                <a:alpha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Straight Connector 96"/>
          <p:cNvCxnSpPr>
            <a:stCxn id="4" idx="2"/>
            <a:endCxn id="5" idx="0"/>
          </p:cNvCxnSpPr>
          <p:nvPr/>
        </p:nvCxnSpPr>
        <p:spPr>
          <a:xfrm rot="5400000">
            <a:off x="495300" y="4762500"/>
            <a:ext cx="533400" cy="762000"/>
          </a:xfrm>
          <a:prstGeom prst="line">
            <a:avLst/>
          </a:prstGeom>
          <a:ln w="254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9" name="Straight Connector 98"/>
          <p:cNvCxnSpPr>
            <a:stCxn id="8" idx="0"/>
            <a:endCxn id="4" idx="2"/>
          </p:cNvCxnSpPr>
          <p:nvPr/>
        </p:nvCxnSpPr>
        <p:spPr>
          <a:xfrm rot="16200000" flipV="1">
            <a:off x="1295400" y="4724400"/>
            <a:ext cx="533400" cy="838200"/>
          </a:xfrm>
          <a:prstGeom prst="line">
            <a:avLst/>
          </a:prstGeom>
          <a:ln>
            <a:solidFill>
              <a:schemeClr val="tx1">
                <a:alpha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1" name="Straight Connector 100"/>
          <p:cNvCxnSpPr>
            <a:stCxn id="8" idx="0"/>
            <a:endCxn id="61" idx="2"/>
          </p:cNvCxnSpPr>
          <p:nvPr/>
        </p:nvCxnSpPr>
        <p:spPr>
          <a:xfrm rot="5400000" flipH="1" flipV="1">
            <a:off x="4152900" y="1638300"/>
            <a:ext cx="1600200" cy="5943600"/>
          </a:xfrm>
          <a:prstGeom prst="line">
            <a:avLst/>
          </a:prstGeom>
          <a:ln>
            <a:solidFill>
              <a:schemeClr val="tx1">
                <a:alpha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" name="Straight Connector 102"/>
          <p:cNvCxnSpPr>
            <a:stCxn id="61" idx="2"/>
            <a:endCxn id="21" idx="0"/>
          </p:cNvCxnSpPr>
          <p:nvPr/>
        </p:nvCxnSpPr>
        <p:spPr>
          <a:xfrm rot="5400000">
            <a:off x="5295900" y="2781300"/>
            <a:ext cx="1600200" cy="3657600"/>
          </a:xfrm>
          <a:prstGeom prst="line">
            <a:avLst/>
          </a:prstGeom>
          <a:ln w="254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" name="Straight Connector 104"/>
          <p:cNvCxnSpPr>
            <a:stCxn id="21" idx="0"/>
            <a:endCxn id="17" idx="2"/>
          </p:cNvCxnSpPr>
          <p:nvPr/>
        </p:nvCxnSpPr>
        <p:spPr>
          <a:xfrm rot="16200000" flipV="1">
            <a:off x="3581400" y="4724400"/>
            <a:ext cx="533400" cy="838200"/>
          </a:xfrm>
          <a:prstGeom prst="line">
            <a:avLst/>
          </a:prstGeom>
          <a:ln>
            <a:solidFill>
              <a:schemeClr val="tx1">
                <a:alpha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Straight Connector 106"/>
          <p:cNvCxnSpPr>
            <a:stCxn id="18" idx="0"/>
            <a:endCxn id="17" idx="2"/>
          </p:cNvCxnSpPr>
          <p:nvPr/>
        </p:nvCxnSpPr>
        <p:spPr>
          <a:xfrm rot="5400000" flipH="1" flipV="1">
            <a:off x="2781300" y="4762500"/>
            <a:ext cx="533400" cy="762000"/>
          </a:xfrm>
          <a:prstGeom prst="line">
            <a:avLst/>
          </a:prstGeom>
          <a:ln>
            <a:solidFill>
              <a:schemeClr val="tx1">
                <a:alpha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9" name="Straight Connector 108"/>
          <p:cNvCxnSpPr>
            <a:stCxn id="61" idx="2"/>
            <a:endCxn id="49" idx="0"/>
          </p:cNvCxnSpPr>
          <p:nvPr/>
        </p:nvCxnSpPr>
        <p:spPr>
          <a:xfrm rot="16200000" flipH="1">
            <a:off x="7543800" y="4191000"/>
            <a:ext cx="1600200" cy="838200"/>
          </a:xfrm>
          <a:prstGeom prst="line">
            <a:avLst/>
          </a:prstGeom>
          <a:ln>
            <a:solidFill>
              <a:schemeClr val="tx1">
                <a:alpha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" name="Straight Connector 110"/>
          <p:cNvCxnSpPr>
            <a:stCxn id="45" idx="2"/>
            <a:endCxn id="49" idx="0"/>
          </p:cNvCxnSpPr>
          <p:nvPr/>
        </p:nvCxnSpPr>
        <p:spPr>
          <a:xfrm rot="16200000" flipH="1">
            <a:off x="8077200" y="4724400"/>
            <a:ext cx="533400" cy="838200"/>
          </a:xfrm>
          <a:prstGeom prst="line">
            <a:avLst/>
          </a:prstGeom>
          <a:ln>
            <a:solidFill>
              <a:schemeClr val="tx1">
                <a:alpha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3" name="Straight Connector 112"/>
          <p:cNvCxnSpPr>
            <a:stCxn id="45" idx="2"/>
            <a:endCxn id="46" idx="0"/>
          </p:cNvCxnSpPr>
          <p:nvPr/>
        </p:nvCxnSpPr>
        <p:spPr>
          <a:xfrm rot="5400000">
            <a:off x="7277100" y="4762500"/>
            <a:ext cx="533400" cy="762000"/>
          </a:xfrm>
          <a:prstGeom prst="line">
            <a:avLst/>
          </a:prstGeom>
          <a:ln>
            <a:solidFill>
              <a:schemeClr val="tx1">
                <a:alpha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4" name="TextBox 113"/>
          <p:cNvSpPr txBox="1"/>
          <p:nvPr/>
        </p:nvSpPr>
        <p:spPr>
          <a:xfrm>
            <a:off x="0" y="1447800"/>
            <a:ext cx="5562600" cy="83099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Traditional address array needs 16 bytes:</a:t>
            </a:r>
          </a:p>
          <a:p>
            <a:r>
              <a:rPr lang="en-US" sz="2400" dirty="0" smtClean="0"/>
              <a:t>Path(00,13) = {02,22,23,13}  </a:t>
            </a:r>
            <a:endParaRPr lang="en-US" sz="2400" dirty="0"/>
          </a:p>
        </p:txBody>
      </p:sp>
      <p:sp>
        <p:nvSpPr>
          <p:cNvPr id="138" name="TextBox 137"/>
          <p:cNvSpPr txBox="1"/>
          <p:nvPr/>
        </p:nvSpPr>
        <p:spPr>
          <a:xfrm>
            <a:off x="5867400" y="1447800"/>
            <a:ext cx="2971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Forwarding table of server 23</a:t>
            </a:r>
            <a:endParaRPr lang="en-US" dirty="0"/>
          </a:p>
        </p:txBody>
      </p:sp>
      <p:sp>
        <p:nvSpPr>
          <p:cNvPr id="106" name="TextBox 105"/>
          <p:cNvSpPr txBox="1"/>
          <p:nvPr/>
        </p:nvSpPr>
        <p:spPr>
          <a:xfrm>
            <a:off x="0" y="2328208"/>
            <a:ext cx="5943600" cy="1938992"/>
          </a:xfrm>
          <a:prstGeom prst="rect">
            <a:avLst/>
          </a:prstGeom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400" dirty="0" smtClean="0"/>
              <a:t>The Next Hop Index (NHI) Array needs 4 bytes:</a:t>
            </a:r>
          </a:p>
          <a:p>
            <a:r>
              <a:rPr lang="en-US" sz="2400" b="1" dirty="0" smtClean="0">
                <a:solidFill>
                  <a:srgbClr val="00B050"/>
                </a:solidFill>
              </a:rPr>
              <a:t>Path(00,13)={0:2,1:2,0:3,1:1}</a:t>
            </a:r>
          </a:p>
          <a:p>
            <a:endParaRPr lang="en-US" sz="2400" b="1" dirty="0" smtClean="0">
              <a:solidFill>
                <a:srgbClr val="00B050"/>
              </a:solidFill>
            </a:endParaRPr>
          </a:p>
          <a:p>
            <a:r>
              <a:rPr lang="en-US" sz="2400" b="1" dirty="0" smtClean="0">
                <a:solidFill>
                  <a:srgbClr val="00B050"/>
                </a:solidFill>
              </a:rPr>
              <a:t>          </a:t>
            </a:r>
          </a:p>
          <a:p>
            <a:endParaRPr lang="en-US" sz="2400" b="1" dirty="0" smtClean="0">
              <a:solidFill>
                <a:srgbClr val="00B050"/>
              </a:solidFill>
            </a:endParaRPr>
          </a:p>
        </p:txBody>
      </p:sp>
      <p:graphicFrame>
        <p:nvGraphicFramePr>
          <p:cNvPr id="110" name="Table 109"/>
          <p:cNvGraphicFramePr>
            <a:graphicFrameLocks noGrp="1"/>
          </p:cNvGraphicFramePr>
          <p:nvPr/>
        </p:nvGraphicFramePr>
        <p:xfrm>
          <a:off x="5029200" y="1935480"/>
          <a:ext cx="3886200" cy="25603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77240"/>
                <a:gridCol w="1889760"/>
                <a:gridCol w="1219200"/>
              </a:tblGrid>
              <a:tr h="348343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NHI</a:t>
                      </a:r>
                      <a:endParaRPr lang="en-US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Output port</a:t>
                      </a:r>
                      <a:endParaRPr lang="en-US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MAC</a:t>
                      </a:r>
                      <a:endParaRPr lang="en-US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  <a:tr h="348343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0:0</a:t>
                      </a:r>
                      <a:endParaRPr 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Mac20</a:t>
                      </a:r>
                      <a:endParaRPr 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348343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0:1</a:t>
                      </a:r>
                      <a:endParaRPr 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Mac21</a:t>
                      </a:r>
                      <a:endParaRPr 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348343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0:2</a:t>
                      </a:r>
                      <a:endParaRPr 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Mac22</a:t>
                      </a:r>
                      <a:endParaRPr 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348343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1:0</a:t>
                      </a:r>
                      <a:endParaRPr 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Mac03</a:t>
                      </a:r>
                      <a:endParaRPr 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348343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1:1</a:t>
                      </a:r>
                      <a:endParaRPr 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Mac13</a:t>
                      </a:r>
                      <a:endParaRPr 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348343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1:3</a:t>
                      </a:r>
                      <a:endParaRPr 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Mac33</a:t>
                      </a:r>
                      <a:endParaRPr 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140" name="Rounded Rectangle 139"/>
          <p:cNvSpPr/>
          <p:nvPr/>
        </p:nvSpPr>
        <p:spPr>
          <a:xfrm>
            <a:off x="5029200" y="3733800"/>
            <a:ext cx="3962400" cy="381000"/>
          </a:xfrm>
          <a:prstGeom prst="roundRect">
            <a:avLst/>
          </a:prstGeom>
          <a:solidFill>
            <a:srgbClr val="92D050">
              <a:alpha val="5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9" name="Up Arrow 158"/>
          <p:cNvSpPr/>
          <p:nvPr/>
        </p:nvSpPr>
        <p:spPr>
          <a:xfrm>
            <a:off x="6324600" y="4648200"/>
            <a:ext cx="228600" cy="68580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5" name="TextBox 154"/>
          <p:cNvSpPr txBox="1"/>
          <p:nvPr/>
        </p:nvSpPr>
        <p:spPr>
          <a:xfrm>
            <a:off x="3200400" y="3429000"/>
            <a:ext cx="838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/>
              <a:t>2 3</a:t>
            </a:r>
            <a:endParaRPr lang="en-US" sz="3200" b="1" dirty="0"/>
          </a:p>
        </p:txBody>
      </p:sp>
      <p:sp>
        <p:nvSpPr>
          <p:cNvPr id="156" name="TextBox 155"/>
          <p:cNvSpPr txBox="1"/>
          <p:nvPr/>
        </p:nvSpPr>
        <p:spPr>
          <a:xfrm>
            <a:off x="3200400" y="3886200"/>
            <a:ext cx="838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/>
              <a:t>1 3</a:t>
            </a:r>
            <a:endParaRPr lang="en-US" sz="3200" b="1" dirty="0"/>
          </a:p>
        </p:txBody>
      </p:sp>
      <p:sp>
        <p:nvSpPr>
          <p:cNvPr id="160" name="Rounded Rectangle 159"/>
          <p:cNvSpPr/>
          <p:nvPr/>
        </p:nvSpPr>
        <p:spPr>
          <a:xfrm>
            <a:off x="3200400" y="3505200"/>
            <a:ext cx="381000" cy="914400"/>
          </a:xfrm>
          <a:prstGeom prst="roundRect">
            <a:avLst/>
          </a:prstGeom>
          <a:solidFill>
            <a:schemeClr val="accent1">
              <a:alpha val="39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63" name="Straight Arrow Connector 162"/>
          <p:cNvCxnSpPr/>
          <p:nvPr/>
        </p:nvCxnSpPr>
        <p:spPr>
          <a:xfrm rot="5400000" flipH="1" flipV="1">
            <a:off x="3277394" y="3275806"/>
            <a:ext cx="3048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0" name="TextBox 89"/>
          <p:cNvSpPr txBox="1"/>
          <p:nvPr/>
        </p:nvSpPr>
        <p:spPr>
          <a:xfrm>
            <a:off x="1600200" y="3429000"/>
            <a:ext cx="1447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Fwd node</a:t>
            </a:r>
            <a:endParaRPr lang="en-US" sz="2400" dirty="0"/>
          </a:p>
        </p:txBody>
      </p:sp>
      <p:sp>
        <p:nvSpPr>
          <p:cNvPr id="91" name="TextBox 90"/>
          <p:cNvSpPr txBox="1"/>
          <p:nvPr/>
        </p:nvSpPr>
        <p:spPr>
          <a:xfrm>
            <a:off x="1600200" y="3886200"/>
            <a:ext cx="1447800" cy="457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Next hop</a:t>
            </a:r>
            <a:endParaRPr lang="en-US" sz="2400" dirty="0"/>
          </a:p>
        </p:txBody>
      </p:sp>
      <p:sp>
        <p:nvSpPr>
          <p:cNvPr id="92" name="Slide Number Placeholder 9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93" name="Rounded Rectangle 92"/>
          <p:cNvSpPr/>
          <p:nvPr/>
        </p:nvSpPr>
        <p:spPr>
          <a:xfrm>
            <a:off x="3200400" y="2743200"/>
            <a:ext cx="609600" cy="381000"/>
          </a:xfrm>
          <a:prstGeom prst="roundRect">
            <a:avLst/>
          </a:prstGeom>
          <a:solidFill>
            <a:schemeClr val="accent1">
              <a:alpha val="39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4" grpId="0" animBg="1"/>
      <p:bldP spid="138" grpId="0"/>
      <p:bldP spid="106" grpId="0" animBg="1"/>
      <p:bldP spid="140" grpId="0" animBg="1"/>
      <p:bldP spid="159" grpId="0" animBg="1"/>
      <p:bldP spid="155" grpId="0"/>
      <p:bldP spid="156" grpId="0"/>
      <p:bldP spid="160" grpId="0" animBg="1"/>
      <p:bldP spid="90" grpId="0"/>
      <p:bldP spid="91" grpId="0"/>
      <p:bldP spid="93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Graceful degradation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651125"/>
            <a:ext cx="3657600" cy="609600"/>
          </a:xfrm>
        </p:spPr>
        <p:txBody>
          <a:bodyPr>
            <a:normAutofit/>
          </a:bodyPr>
          <a:lstStyle/>
          <a:p>
            <a:r>
              <a:rPr lang="en-US" sz="2400" dirty="0" smtClean="0"/>
              <a:t>Server failure</a:t>
            </a:r>
            <a:endParaRPr lang="en-US" sz="2400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5105400" y="2651125"/>
            <a:ext cx="3657600" cy="609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2400" dirty="0" smtClean="0"/>
              <a:t>Switch 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failure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4710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-1" y="3108325"/>
            <a:ext cx="4652129" cy="3581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710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572001" y="3108324"/>
            <a:ext cx="4572000" cy="35348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extBox 9"/>
          <p:cNvSpPr txBox="1"/>
          <p:nvPr/>
        </p:nvSpPr>
        <p:spPr>
          <a:xfrm>
            <a:off x="990600" y="3489325"/>
            <a:ext cx="838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38A8"/>
                </a:solidFill>
              </a:rPr>
              <a:t>BCube</a:t>
            </a:r>
            <a:endParaRPr lang="en-US" dirty="0">
              <a:solidFill>
                <a:srgbClr val="0038A8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838200" y="5558393"/>
            <a:ext cx="838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>
                <a:solidFill>
                  <a:srgbClr val="C00000"/>
                </a:solidFill>
              </a:rPr>
              <a:t>DCell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257800" y="5470525"/>
            <a:ext cx="838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>
                <a:solidFill>
                  <a:srgbClr val="C00000"/>
                </a:solidFill>
              </a:rPr>
              <a:t>DCell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5943600" y="4784725"/>
            <a:ext cx="1066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B050"/>
                </a:solidFill>
              </a:rPr>
              <a:t>Fat-tree</a:t>
            </a:r>
            <a:endParaRPr lang="en-US" dirty="0">
              <a:solidFill>
                <a:srgbClr val="00B05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5486400" y="3413125"/>
            <a:ext cx="838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38A8"/>
                </a:solidFill>
              </a:rPr>
              <a:t>BCube</a:t>
            </a:r>
            <a:endParaRPr lang="en-US" dirty="0">
              <a:solidFill>
                <a:srgbClr val="0038A8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3200400" y="3870325"/>
            <a:ext cx="1066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A249"/>
                </a:solidFill>
              </a:rPr>
              <a:t>Fat-tree</a:t>
            </a:r>
            <a:endParaRPr lang="en-US" dirty="0">
              <a:solidFill>
                <a:srgbClr val="00A249"/>
              </a:solidFill>
            </a:endParaRPr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>
          <a:xfrm>
            <a:off x="6553200" y="6340475"/>
            <a:ext cx="2133600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18" name="Content Placeholder 2"/>
          <p:cNvSpPr txBox="1">
            <a:spLocks/>
          </p:cNvSpPr>
          <p:nvPr/>
        </p:nvSpPr>
        <p:spPr>
          <a:xfrm>
            <a:off x="457200" y="1447800"/>
            <a:ext cx="8229600" cy="1219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The metric: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a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ggregation bottleneck throughput (ABT)</a:t>
            </a: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under different server and switch failure rates</a:t>
            </a: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Routing to external networks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525963"/>
          </a:xfrm>
        </p:spPr>
        <p:txBody>
          <a:bodyPr>
            <a:normAutofit/>
          </a:bodyPr>
          <a:lstStyle/>
          <a:p>
            <a:r>
              <a:rPr lang="en-US" sz="2800" dirty="0" smtClean="0"/>
              <a:t>Ethernet has two levels link rate hierarchy</a:t>
            </a:r>
          </a:p>
          <a:p>
            <a:pPr lvl="1"/>
            <a:r>
              <a:rPr lang="en-US" sz="2400" dirty="0" smtClean="0"/>
              <a:t>1G for end hosts and 10G for uplink</a:t>
            </a:r>
          </a:p>
        </p:txBody>
      </p:sp>
      <p:sp>
        <p:nvSpPr>
          <p:cNvPr id="91" name="TextBox 90"/>
          <p:cNvSpPr txBox="1"/>
          <p:nvPr/>
        </p:nvSpPr>
        <p:spPr>
          <a:xfrm>
            <a:off x="1981200" y="2602468"/>
            <a:ext cx="152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B050"/>
                </a:solidFill>
              </a:rPr>
              <a:t>aggregator</a:t>
            </a:r>
            <a:endParaRPr lang="en-US" dirty="0">
              <a:solidFill>
                <a:srgbClr val="00B050"/>
              </a:solidFill>
            </a:endParaRPr>
          </a:p>
        </p:txBody>
      </p:sp>
      <p:sp>
        <p:nvSpPr>
          <p:cNvPr id="92" name="TextBox 91"/>
          <p:cNvSpPr txBox="1"/>
          <p:nvPr/>
        </p:nvSpPr>
        <p:spPr>
          <a:xfrm>
            <a:off x="533400" y="6096000"/>
            <a:ext cx="1219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B050"/>
                </a:solidFill>
              </a:rPr>
              <a:t>gateway</a:t>
            </a:r>
            <a:endParaRPr lang="en-US" dirty="0">
              <a:solidFill>
                <a:srgbClr val="00B050"/>
              </a:solidFill>
            </a:endParaRPr>
          </a:p>
        </p:txBody>
      </p:sp>
      <p:sp>
        <p:nvSpPr>
          <p:cNvPr id="177" name="TextBox 176"/>
          <p:cNvSpPr txBox="1"/>
          <p:nvPr/>
        </p:nvSpPr>
        <p:spPr>
          <a:xfrm>
            <a:off x="2819400" y="6096000"/>
            <a:ext cx="1143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B050"/>
                </a:solidFill>
              </a:rPr>
              <a:t>gateway</a:t>
            </a:r>
            <a:endParaRPr lang="en-US" dirty="0">
              <a:solidFill>
                <a:srgbClr val="00B050"/>
              </a:solidFill>
            </a:endParaRPr>
          </a:p>
        </p:txBody>
      </p:sp>
      <p:sp>
        <p:nvSpPr>
          <p:cNvPr id="178" name="TextBox 177"/>
          <p:cNvSpPr txBox="1"/>
          <p:nvPr/>
        </p:nvSpPr>
        <p:spPr>
          <a:xfrm>
            <a:off x="5105400" y="6096000"/>
            <a:ext cx="11430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B050"/>
                </a:solidFill>
              </a:rPr>
              <a:t>gateway</a:t>
            </a:r>
            <a:endParaRPr lang="en-US" dirty="0">
              <a:solidFill>
                <a:srgbClr val="00B050"/>
              </a:solidFill>
            </a:endParaRPr>
          </a:p>
        </p:txBody>
      </p:sp>
      <p:sp>
        <p:nvSpPr>
          <p:cNvPr id="179" name="TextBox 178"/>
          <p:cNvSpPr txBox="1"/>
          <p:nvPr/>
        </p:nvSpPr>
        <p:spPr>
          <a:xfrm>
            <a:off x="7391400" y="6096000"/>
            <a:ext cx="11430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B050"/>
                </a:solidFill>
              </a:rPr>
              <a:t>gateway</a:t>
            </a:r>
            <a:endParaRPr lang="en-US" dirty="0">
              <a:solidFill>
                <a:srgbClr val="00B050"/>
              </a:solidFill>
            </a:endParaRPr>
          </a:p>
        </p:txBody>
      </p:sp>
      <p:sp>
        <p:nvSpPr>
          <p:cNvPr id="111" name="Rectangle 110"/>
          <p:cNvSpPr/>
          <p:nvPr/>
        </p:nvSpPr>
        <p:spPr>
          <a:xfrm>
            <a:off x="609600" y="4495800"/>
            <a:ext cx="1066800" cy="533400"/>
          </a:xfrm>
          <a:prstGeom prst="rect">
            <a:avLst/>
          </a:prstGeom>
          <a:ln w="952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&lt;0,0&gt;</a:t>
            </a:r>
            <a:endParaRPr lang="en-US" dirty="0"/>
          </a:p>
        </p:txBody>
      </p:sp>
      <p:sp>
        <p:nvSpPr>
          <p:cNvPr id="112" name="Oval 111"/>
          <p:cNvSpPr/>
          <p:nvPr/>
        </p:nvSpPr>
        <p:spPr>
          <a:xfrm>
            <a:off x="152400" y="5562600"/>
            <a:ext cx="457200" cy="45720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1050" dirty="0"/>
          </a:p>
        </p:txBody>
      </p:sp>
      <p:sp>
        <p:nvSpPr>
          <p:cNvPr id="113" name="Oval 112"/>
          <p:cNvSpPr/>
          <p:nvPr/>
        </p:nvSpPr>
        <p:spPr>
          <a:xfrm>
            <a:off x="685800" y="5562600"/>
            <a:ext cx="457200" cy="45720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4" name="Oval 113"/>
          <p:cNvSpPr/>
          <p:nvPr/>
        </p:nvSpPr>
        <p:spPr>
          <a:xfrm>
            <a:off x="1219200" y="5562600"/>
            <a:ext cx="457200" cy="45720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5" name="Oval 114"/>
          <p:cNvSpPr/>
          <p:nvPr/>
        </p:nvSpPr>
        <p:spPr>
          <a:xfrm>
            <a:off x="1752600" y="5562600"/>
            <a:ext cx="457200" cy="45720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6" name="Straight Connector 115"/>
          <p:cNvCxnSpPr>
            <a:stCxn id="112" idx="0"/>
            <a:endCxn id="111" idx="2"/>
          </p:cNvCxnSpPr>
          <p:nvPr/>
        </p:nvCxnSpPr>
        <p:spPr>
          <a:xfrm rot="5400000" flipH="1" flipV="1">
            <a:off x="495300" y="4914900"/>
            <a:ext cx="533400" cy="762000"/>
          </a:xfrm>
          <a:prstGeom prst="line">
            <a:avLst/>
          </a:prstGeom>
          <a:ln>
            <a:solidFill>
              <a:schemeClr val="tx1">
                <a:alpha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7" name="Straight Connector 116"/>
          <p:cNvCxnSpPr>
            <a:stCxn id="113" idx="0"/>
            <a:endCxn id="111" idx="2"/>
          </p:cNvCxnSpPr>
          <p:nvPr/>
        </p:nvCxnSpPr>
        <p:spPr>
          <a:xfrm rot="5400000" flipH="1" flipV="1">
            <a:off x="762000" y="5181600"/>
            <a:ext cx="533400" cy="228600"/>
          </a:xfrm>
          <a:prstGeom prst="line">
            <a:avLst/>
          </a:prstGeom>
          <a:ln>
            <a:solidFill>
              <a:schemeClr val="tx1">
                <a:alpha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8" name="Straight Connector 117"/>
          <p:cNvCxnSpPr>
            <a:stCxn id="114" idx="0"/>
            <a:endCxn id="111" idx="2"/>
          </p:cNvCxnSpPr>
          <p:nvPr/>
        </p:nvCxnSpPr>
        <p:spPr>
          <a:xfrm rot="16200000" flipV="1">
            <a:off x="1028700" y="5143500"/>
            <a:ext cx="533400" cy="304800"/>
          </a:xfrm>
          <a:prstGeom prst="line">
            <a:avLst/>
          </a:prstGeom>
          <a:ln>
            <a:solidFill>
              <a:schemeClr val="tx1">
                <a:alpha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9" name="Straight Connector 118"/>
          <p:cNvCxnSpPr>
            <a:stCxn id="115" idx="0"/>
            <a:endCxn id="111" idx="2"/>
          </p:cNvCxnSpPr>
          <p:nvPr/>
        </p:nvCxnSpPr>
        <p:spPr>
          <a:xfrm rot="16200000" flipV="1">
            <a:off x="1295400" y="4876800"/>
            <a:ext cx="533400" cy="838200"/>
          </a:xfrm>
          <a:prstGeom prst="line">
            <a:avLst/>
          </a:prstGeom>
          <a:ln>
            <a:solidFill>
              <a:schemeClr val="tx1">
                <a:alpha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0" name="TextBox 119"/>
          <p:cNvSpPr txBox="1"/>
          <p:nvPr/>
        </p:nvSpPr>
        <p:spPr>
          <a:xfrm>
            <a:off x="152400" y="56388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00</a:t>
            </a:r>
            <a:endParaRPr lang="en-US" dirty="0"/>
          </a:p>
        </p:txBody>
      </p:sp>
      <p:sp>
        <p:nvSpPr>
          <p:cNvPr id="121" name="TextBox 120"/>
          <p:cNvSpPr txBox="1"/>
          <p:nvPr/>
        </p:nvSpPr>
        <p:spPr>
          <a:xfrm>
            <a:off x="685800" y="56388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01</a:t>
            </a:r>
            <a:endParaRPr lang="en-US" dirty="0"/>
          </a:p>
        </p:txBody>
      </p:sp>
      <p:sp>
        <p:nvSpPr>
          <p:cNvPr id="122" name="TextBox 121"/>
          <p:cNvSpPr txBox="1"/>
          <p:nvPr/>
        </p:nvSpPr>
        <p:spPr>
          <a:xfrm>
            <a:off x="1219200" y="56388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02</a:t>
            </a:r>
            <a:endParaRPr lang="en-US" dirty="0"/>
          </a:p>
        </p:txBody>
      </p:sp>
      <p:sp>
        <p:nvSpPr>
          <p:cNvPr id="123" name="TextBox 122"/>
          <p:cNvSpPr txBox="1"/>
          <p:nvPr/>
        </p:nvSpPr>
        <p:spPr>
          <a:xfrm>
            <a:off x="1752600" y="5650468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03</a:t>
            </a:r>
            <a:endParaRPr lang="en-US" dirty="0"/>
          </a:p>
        </p:txBody>
      </p:sp>
      <p:grpSp>
        <p:nvGrpSpPr>
          <p:cNvPr id="124" name="Group 108"/>
          <p:cNvGrpSpPr/>
          <p:nvPr/>
        </p:nvGrpSpPr>
        <p:grpSpPr>
          <a:xfrm>
            <a:off x="2438400" y="4495800"/>
            <a:ext cx="2057400" cy="1524000"/>
            <a:chOff x="2438400" y="3886200"/>
            <a:chExt cx="2057400" cy="1524000"/>
          </a:xfrm>
        </p:grpSpPr>
        <p:sp>
          <p:nvSpPr>
            <p:cNvPr id="125" name="Rectangle 124"/>
            <p:cNvSpPr/>
            <p:nvPr/>
          </p:nvSpPr>
          <p:spPr>
            <a:xfrm>
              <a:off x="2895600" y="3886200"/>
              <a:ext cx="1066800" cy="533400"/>
            </a:xfrm>
            <a:prstGeom prst="rect">
              <a:avLst/>
            </a:prstGeom>
            <a:ln w="952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&lt;0,1&gt;</a:t>
              </a:r>
              <a:endParaRPr lang="en-US" dirty="0"/>
            </a:p>
          </p:txBody>
        </p:sp>
        <p:sp>
          <p:nvSpPr>
            <p:cNvPr id="126" name="Oval 125"/>
            <p:cNvSpPr/>
            <p:nvPr/>
          </p:nvSpPr>
          <p:spPr>
            <a:xfrm>
              <a:off x="2438400" y="4953000"/>
              <a:ext cx="457200" cy="457200"/>
            </a:xfrm>
            <a:prstGeom prst="ellips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050" dirty="0"/>
            </a:p>
          </p:txBody>
        </p:sp>
        <p:sp>
          <p:nvSpPr>
            <p:cNvPr id="127" name="Oval 126"/>
            <p:cNvSpPr/>
            <p:nvPr/>
          </p:nvSpPr>
          <p:spPr>
            <a:xfrm>
              <a:off x="2971800" y="4953000"/>
              <a:ext cx="457200" cy="457200"/>
            </a:xfrm>
            <a:prstGeom prst="ellips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8" name="Oval 127"/>
            <p:cNvSpPr/>
            <p:nvPr/>
          </p:nvSpPr>
          <p:spPr>
            <a:xfrm>
              <a:off x="3505200" y="4953000"/>
              <a:ext cx="457200" cy="457200"/>
            </a:xfrm>
            <a:prstGeom prst="ellips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9" name="Oval 128"/>
            <p:cNvSpPr/>
            <p:nvPr/>
          </p:nvSpPr>
          <p:spPr>
            <a:xfrm>
              <a:off x="4038600" y="4953000"/>
              <a:ext cx="457200" cy="457200"/>
            </a:xfrm>
            <a:prstGeom prst="ellips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30" name="Straight Connector 129"/>
            <p:cNvCxnSpPr>
              <a:stCxn id="126" idx="0"/>
              <a:endCxn id="125" idx="2"/>
            </p:cNvCxnSpPr>
            <p:nvPr/>
          </p:nvCxnSpPr>
          <p:spPr>
            <a:xfrm rot="5400000" flipH="1" flipV="1">
              <a:off x="2781300" y="4305300"/>
              <a:ext cx="533400" cy="762000"/>
            </a:xfrm>
            <a:prstGeom prst="line">
              <a:avLst/>
            </a:prstGeom>
            <a:ln>
              <a:solidFill>
                <a:schemeClr val="tx1">
                  <a:alpha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1" name="Straight Connector 130"/>
            <p:cNvCxnSpPr>
              <a:stCxn id="127" idx="0"/>
              <a:endCxn id="125" idx="2"/>
            </p:cNvCxnSpPr>
            <p:nvPr/>
          </p:nvCxnSpPr>
          <p:spPr>
            <a:xfrm rot="5400000" flipH="1" flipV="1">
              <a:off x="3048000" y="4572000"/>
              <a:ext cx="533400" cy="228600"/>
            </a:xfrm>
            <a:prstGeom prst="line">
              <a:avLst/>
            </a:prstGeom>
            <a:ln>
              <a:solidFill>
                <a:schemeClr val="tx1">
                  <a:alpha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2" name="Straight Connector 131"/>
            <p:cNvCxnSpPr>
              <a:stCxn id="128" idx="0"/>
              <a:endCxn id="125" idx="2"/>
            </p:cNvCxnSpPr>
            <p:nvPr/>
          </p:nvCxnSpPr>
          <p:spPr>
            <a:xfrm rot="16200000" flipV="1">
              <a:off x="3314700" y="4533900"/>
              <a:ext cx="533400" cy="304800"/>
            </a:xfrm>
            <a:prstGeom prst="line">
              <a:avLst/>
            </a:prstGeom>
            <a:ln>
              <a:solidFill>
                <a:schemeClr val="tx1">
                  <a:alpha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3" name="Straight Connector 132"/>
            <p:cNvCxnSpPr>
              <a:stCxn id="129" idx="0"/>
              <a:endCxn id="125" idx="2"/>
            </p:cNvCxnSpPr>
            <p:nvPr/>
          </p:nvCxnSpPr>
          <p:spPr>
            <a:xfrm rot="16200000" flipV="1">
              <a:off x="3581400" y="4267200"/>
              <a:ext cx="533400" cy="838200"/>
            </a:xfrm>
            <a:prstGeom prst="line">
              <a:avLst/>
            </a:prstGeom>
            <a:ln>
              <a:solidFill>
                <a:schemeClr val="tx1">
                  <a:alpha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4" name="TextBox 133"/>
            <p:cNvSpPr txBox="1"/>
            <p:nvPr/>
          </p:nvSpPr>
          <p:spPr>
            <a:xfrm>
              <a:off x="2438400" y="5029200"/>
              <a:ext cx="4572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10</a:t>
              </a:r>
              <a:endParaRPr lang="en-US" dirty="0"/>
            </a:p>
          </p:txBody>
        </p:sp>
        <p:sp>
          <p:nvSpPr>
            <p:cNvPr id="135" name="TextBox 134"/>
            <p:cNvSpPr txBox="1"/>
            <p:nvPr/>
          </p:nvSpPr>
          <p:spPr>
            <a:xfrm>
              <a:off x="2971800" y="5029200"/>
              <a:ext cx="4572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11</a:t>
              </a:r>
              <a:endParaRPr lang="en-US" dirty="0"/>
            </a:p>
          </p:txBody>
        </p:sp>
        <p:sp>
          <p:nvSpPr>
            <p:cNvPr id="136" name="TextBox 135"/>
            <p:cNvSpPr txBox="1"/>
            <p:nvPr/>
          </p:nvSpPr>
          <p:spPr>
            <a:xfrm>
              <a:off x="3505200" y="5029200"/>
              <a:ext cx="4572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12</a:t>
              </a:r>
              <a:endParaRPr lang="en-US" dirty="0"/>
            </a:p>
          </p:txBody>
        </p:sp>
        <p:sp>
          <p:nvSpPr>
            <p:cNvPr id="137" name="TextBox 136"/>
            <p:cNvSpPr txBox="1"/>
            <p:nvPr/>
          </p:nvSpPr>
          <p:spPr>
            <a:xfrm>
              <a:off x="4038600" y="5040868"/>
              <a:ext cx="4572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13</a:t>
              </a:r>
              <a:endParaRPr lang="en-US" dirty="0"/>
            </a:p>
          </p:txBody>
        </p:sp>
      </p:grpSp>
      <p:grpSp>
        <p:nvGrpSpPr>
          <p:cNvPr id="138" name="Group 109"/>
          <p:cNvGrpSpPr/>
          <p:nvPr/>
        </p:nvGrpSpPr>
        <p:grpSpPr>
          <a:xfrm>
            <a:off x="4648200" y="4495800"/>
            <a:ext cx="2057400" cy="1524000"/>
            <a:chOff x="4648200" y="3886200"/>
            <a:chExt cx="2057400" cy="1524000"/>
          </a:xfrm>
        </p:grpSpPr>
        <p:sp>
          <p:nvSpPr>
            <p:cNvPr id="139" name="Rectangle 138"/>
            <p:cNvSpPr/>
            <p:nvPr/>
          </p:nvSpPr>
          <p:spPr>
            <a:xfrm>
              <a:off x="5105400" y="3886200"/>
              <a:ext cx="1066800" cy="533400"/>
            </a:xfrm>
            <a:prstGeom prst="rect">
              <a:avLst/>
            </a:prstGeom>
            <a:ln w="952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&lt;0,2&gt;</a:t>
              </a:r>
              <a:endParaRPr lang="en-US" dirty="0"/>
            </a:p>
          </p:txBody>
        </p:sp>
        <p:sp>
          <p:nvSpPr>
            <p:cNvPr id="140" name="Oval 139"/>
            <p:cNvSpPr/>
            <p:nvPr/>
          </p:nvSpPr>
          <p:spPr>
            <a:xfrm>
              <a:off x="4648200" y="4953000"/>
              <a:ext cx="457200" cy="457200"/>
            </a:xfrm>
            <a:prstGeom prst="ellips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050" dirty="0"/>
            </a:p>
          </p:txBody>
        </p:sp>
        <p:sp>
          <p:nvSpPr>
            <p:cNvPr id="141" name="Oval 140"/>
            <p:cNvSpPr/>
            <p:nvPr/>
          </p:nvSpPr>
          <p:spPr>
            <a:xfrm>
              <a:off x="5181600" y="4953000"/>
              <a:ext cx="457200" cy="457200"/>
            </a:xfrm>
            <a:prstGeom prst="ellips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2" name="Oval 141"/>
            <p:cNvSpPr/>
            <p:nvPr/>
          </p:nvSpPr>
          <p:spPr>
            <a:xfrm>
              <a:off x="5715000" y="4953000"/>
              <a:ext cx="457200" cy="457200"/>
            </a:xfrm>
            <a:prstGeom prst="ellips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3" name="Oval 142"/>
            <p:cNvSpPr/>
            <p:nvPr/>
          </p:nvSpPr>
          <p:spPr>
            <a:xfrm>
              <a:off x="6248400" y="4953000"/>
              <a:ext cx="457200" cy="457200"/>
            </a:xfrm>
            <a:prstGeom prst="ellips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44" name="Straight Connector 143"/>
            <p:cNvCxnSpPr>
              <a:stCxn id="140" idx="0"/>
              <a:endCxn id="139" idx="2"/>
            </p:cNvCxnSpPr>
            <p:nvPr/>
          </p:nvCxnSpPr>
          <p:spPr>
            <a:xfrm rot="5400000" flipH="1" flipV="1">
              <a:off x="4991100" y="4305300"/>
              <a:ext cx="533400" cy="762000"/>
            </a:xfrm>
            <a:prstGeom prst="line">
              <a:avLst/>
            </a:prstGeom>
            <a:ln>
              <a:solidFill>
                <a:schemeClr val="tx1">
                  <a:alpha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5" name="Straight Connector 144"/>
            <p:cNvCxnSpPr>
              <a:stCxn id="141" idx="0"/>
              <a:endCxn id="139" idx="2"/>
            </p:cNvCxnSpPr>
            <p:nvPr/>
          </p:nvCxnSpPr>
          <p:spPr>
            <a:xfrm rot="5400000" flipH="1" flipV="1">
              <a:off x="5257800" y="4572000"/>
              <a:ext cx="533400" cy="228600"/>
            </a:xfrm>
            <a:prstGeom prst="line">
              <a:avLst/>
            </a:prstGeom>
            <a:ln>
              <a:solidFill>
                <a:schemeClr val="tx1">
                  <a:alpha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6" name="Straight Connector 145"/>
            <p:cNvCxnSpPr>
              <a:stCxn id="142" idx="0"/>
              <a:endCxn id="139" idx="2"/>
            </p:cNvCxnSpPr>
            <p:nvPr/>
          </p:nvCxnSpPr>
          <p:spPr>
            <a:xfrm rot="16200000" flipV="1">
              <a:off x="5524500" y="4533900"/>
              <a:ext cx="533400" cy="304800"/>
            </a:xfrm>
            <a:prstGeom prst="line">
              <a:avLst/>
            </a:prstGeom>
            <a:ln>
              <a:solidFill>
                <a:schemeClr val="tx1">
                  <a:alpha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7" name="Straight Connector 146"/>
            <p:cNvCxnSpPr>
              <a:stCxn id="143" idx="0"/>
              <a:endCxn id="139" idx="2"/>
            </p:cNvCxnSpPr>
            <p:nvPr/>
          </p:nvCxnSpPr>
          <p:spPr>
            <a:xfrm rot="16200000" flipV="1">
              <a:off x="5791200" y="4267200"/>
              <a:ext cx="533400" cy="838200"/>
            </a:xfrm>
            <a:prstGeom prst="line">
              <a:avLst/>
            </a:prstGeom>
            <a:ln>
              <a:solidFill>
                <a:schemeClr val="tx1">
                  <a:alpha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8" name="TextBox 147"/>
            <p:cNvSpPr txBox="1"/>
            <p:nvPr/>
          </p:nvSpPr>
          <p:spPr>
            <a:xfrm>
              <a:off x="4648200" y="5029200"/>
              <a:ext cx="4572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20</a:t>
              </a:r>
              <a:endParaRPr lang="en-US" dirty="0"/>
            </a:p>
          </p:txBody>
        </p:sp>
        <p:sp>
          <p:nvSpPr>
            <p:cNvPr id="149" name="TextBox 148"/>
            <p:cNvSpPr txBox="1"/>
            <p:nvPr/>
          </p:nvSpPr>
          <p:spPr>
            <a:xfrm>
              <a:off x="5181600" y="5029200"/>
              <a:ext cx="4572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21</a:t>
              </a:r>
              <a:endParaRPr lang="en-US" dirty="0"/>
            </a:p>
          </p:txBody>
        </p:sp>
        <p:sp>
          <p:nvSpPr>
            <p:cNvPr id="150" name="TextBox 149"/>
            <p:cNvSpPr txBox="1"/>
            <p:nvPr/>
          </p:nvSpPr>
          <p:spPr>
            <a:xfrm>
              <a:off x="5715000" y="5029200"/>
              <a:ext cx="4572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22</a:t>
              </a:r>
              <a:endParaRPr lang="en-US" dirty="0"/>
            </a:p>
          </p:txBody>
        </p:sp>
        <p:sp>
          <p:nvSpPr>
            <p:cNvPr id="151" name="TextBox 150"/>
            <p:cNvSpPr txBox="1"/>
            <p:nvPr/>
          </p:nvSpPr>
          <p:spPr>
            <a:xfrm>
              <a:off x="6248400" y="5040868"/>
              <a:ext cx="4572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23</a:t>
              </a:r>
              <a:endParaRPr lang="en-US" dirty="0"/>
            </a:p>
          </p:txBody>
        </p:sp>
      </p:grpSp>
      <p:grpSp>
        <p:nvGrpSpPr>
          <p:cNvPr id="152" name="Group 110"/>
          <p:cNvGrpSpPr/>
          <p:nvPr/>
        </p:nvGrpSpPr>
        <p:grpSpPr>
          <a:xfrm>
            <a:off x="6934200" y="4495800"/>
            <a:ext cx="2057400" cy="1524000"/>
            <a:chOff x="6934200" y="3886200"/>
            <a:chExt cx="2057400" cy="1524000"/>
          </a:xfrm>
        </p:grpSpPr>
        <p:sp>
          <p:nvSpPr>
            <p:cNvPr id="153" name="Rectangle 152"/>
            <p:cNvSpPr/>
            <p:nvPr/>
          </p:nvSpPr>
          <p:spPr>
            <a:xfrm>
              <a:off x="7391400" y="3886200"/>
              <a:ext cx="1066800" cy="533400"/>
            </a:xfrm>
            <a:prstGeom prst="rect">
              <a:avLst/>
            </a:prstGeom>
            <a:ln w="952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&lt;0,3&gt;</a:t>
              </a:r>
              <a:endParaRPr lang="en-US" dirty="0"/>
            </a:p>
          </p:txBody>
        </p:sp>
        <p:sp>
          <p:nvSpPr>
            <p:cNvPr id="154" name="Oval 153"/>
            <p:cNvSpPr/>
            <p:nvPr/>
          </p:nvSpPr>
          <p:spPr>
            <a:xfrm>
              <a:off x="6934200" y="4953000"/>
              <a:ext cx="457200" cy="457200"/>
            </a:xfrm>
            <a:prstGeom prst="ellips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050" dirty="0"/>
            </a:p>
          </p:txBody>
        </p:sp>
        <p:sp>
          <p:nvSpPr>
            <p:cNvPr id="155" name="Oval 154"/>
            <p:cNvSpPr/>
            <p:nvPr/>
          </p:nvSpPr>
          <p:spPr>
            <a:xfrm>
              <a:off x="7467600" y="4953000"/>
              <a:ext cx="457200" cy="457200"/>
            </a:xfrm>
            <a:prstGeom prst="ellips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6" name="Oval 155"/>
            <p:cNvSpPr/>
            <p:nvPr/>
          </p:nvSpPr>
          <p:spPr>
            <a:xfrm>
              <a:off x="8001000" y="4953000"/>
              <a:ext cx="457200" cy="457200"/>
            </a:xfrm>
            <a:prstGeom prst="ellips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7" name="Oval 156"/>
            <p:cNvSpPr/>
            <p:nvPr/>
          </p:nvSpPr>
          <p:spPr>
            <a:xfrm>
              <a:off x="8534400" y="4953000"/>
              <a:ext cx="457200" cy="457200"/>
            </a:xfrm>
            <a:prstGeom prst="ellips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58" name="Straight Connector 157"/>
            <p:cNvCxnSpPr>
              <a:stCxn id="154" idx="0"/>
              <a:endCxn id="153" idx="2"/>
            </p:cNvCxnSpPr>
            <p:nvPr/>
          </p:nvCxnSpPr>
          <p:spPr>
            <a:xfrm rot="5400000" flipH="1" flipV="1">
              <a:off x="7277100" y="4305300"/>
              <a:ext cx="533400" cy="762000"/>
            </a:xfrm>
            <a:prstGeom prst="line">
              <a:avLst/>
            </a:prstGeom>
            <a:ln>
              <a:solidFill>
                <a:schemeClr val="tx1">
                  <a:alpha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9" name="Straight Connector 158"/>
            <p:cNvCxnSpPr>
              <a:stCxn id="155" idx="0"/>
              <a:endCxn id="153" idx="2"/>
            </p:cNvCxnSpPr>
            <p:nvPr/>
          </p:nvCxnSpPr>
          <p:spPr>
            <a:xfrm rot="5400000" flipH="1" flipV="1">
              <a:off x="7543800" y="4572000"/>
              <a:ext cx="533400" cy="228600"/>
            </a:xfrm>
            <a:prstGeom prst="line">
              <a:avLst/>
            </a:prstGeom>
            <a:ln>
              <a:solidFill>
                <a:schemeClr val="tx1">
                  <a:alpha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0" name="Straight Connector 159"/>
            <p:cNvCxnSpPr>
              <a:stCxn id="156" idx="0"/>
              <a:endCxn id="153" idx="2"/>
            </p:cNvCxnSpPr>
            <p:nvPr/>
          </p:nvCxnSpPr>
          <p:spPr>
            <a:xfrm rot="16200000" flipV="1">
              <a:off x="7810500" y="4533900"/>
              <a:ext cx="533400" cy="304800"/>
            </a:xfrm>
            <a:prstGeom prst="line">
              <a:avLst/>
            </a:prstGeom>
            <a:ln>
              <a:solidFill>
                <a:schemeClr val="tx1">
                  <a:alpha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1" name="Straight Connector 160"/>
            <p:cNvCxnSpPr>
              <a:stCxn id="157" idx="0"/>
              <a:endCxn id="153" idx="2"/>
            </p:cNvCxnSpPr>
            <p:nvPr/>
          </p:nvCxnSpPr>
          <p:spPr>
            <a:xfrm rot="16200000" flipV="1">
              <a:off x="8077200" y="4267200"/>
              <a:ext cx="533400" cy="838200"/>
            </a:xfrm>
            <a:prstGeom prst="line">
              <a:avLst/>
            </a:prstGeom>
            <a:ln>
              <a:solidFill>
                <a:schemeClr val="tx1">
                  <a:alpha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2" name="TextBox 161"/>
            <p:cNvSpPr txBox="1"/>
            <p:nvPr/>
          </p:nvSpPr>
          <p:spPr>
            <a:xfrm>
              <a:off x="6934200" y="5029200"/>
              <a:ext cx="4572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30</a:t>
              </a:r>
              <a:endParaRPr lang="en-US" dirty="0"/>
            </a:p>
          </p:txBody>
        </p:sp>
        <p:sp>
          <p:nvSpPr>
            <p:cNvPr id="163" name="TextBox 162"/>
            <p:cNvSpPr txBox="1"/>
            <p:nvPr/>
          </p:nvSpPr>
          <p:spPr>
            <a:xfrm>
              <a:off x="7467600" y="5029200"/>
              <a:ext cx="4572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31</a:t>
              </a:r>
              <a:endParaRPr lang="en-US" dirty="0"/>
            </a:p>
          </p:txBody>
        </p:sp>
        <p:sp>
          <p:nvSpPr>
            <p:cNvPr id="164" name="TextBox 163"/>
            <p:cNvSpPr txBox="1"/>
            <p:nvPr/>
          </p:nvSpPr>
          <p:spPr>
            <a:xfrm>
              <a:off x="8001000" y="5029200"/>
              <a:ext cx="4572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32</a:t>
              </a:r>
              <a:endParaRPr lang="en-US" dirty="0"/>
            </a:p>
          </p:txBody>
        </p:sp>
        <p:sp>
          <p:nvSpPr>
            <p:cNvPr id="165" name="TextBox 164"/>
            <p:cNvSpPr txBox="1"/>
            <p:nvPr/>
          </p:nvSpPr>
          <p:spPr>
            <a:xfrm>
              <a:off x="8534400" y="5040868"/>
              <a:ext cx="4572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33</a:t>
              </a:r>
              <a:endParaRPr lang="en-US" dirty="0"/>
            </a:p>
          </p:txBody>
        </p:sp>
      </p:grpSp>
      <p:sp>
        <p:nvSpPr>
          <p:cNvPr id="166" name="Rectangle 165"/>
          <p:cNvSpPr/>
          <p:nvPr/>
        </p:nvSpPr>
        <p:spPr>
          <a:xfrm>
            <a:off x="609600" y="2971800"/>
            <a:ext cx="1066800" cy="533400"/>
          </a:xfrm>
          <a:prstGeom prst="rect">
            <a:avLst/>
          </a:prstGeom>
          <a:ln w="952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&lt;1,0&gt;</a:t>
            </a:r>
            <a:endParaRPr lang="en-US" dirty="0"/>
          </a:p>
        </p:txBody>
      </p:sp>
      <p:sp>
        <p:nvSpPr>
          <p:cNvPr id="167" name="Rectangle 166"/>
          <p:cNvSpPr/>
          <p:nvPr/>
        </p:nvSpPr>
        <p:spPr>
          <a:xfrm>
            <a:off x="2895600" y="2971800"/>
            <a:ext cx="1066800" cy="533400"/>
          </a:xfrm>
          <a:prstGeom prst="rect">
            <a:avLst/>
          </a:prstGeom>
          <a:ln w="952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&lt;1,1&gt;</a:t>
            </a:r>
            <a:endParaRPr lang="en-US" dirty="0"/>
          </a:p>
        </p:txBody>
      </p:sp>
      <p:sp>
        <p:nvSpPr>
          <p:cNvPr id="168" name="Rectangle 167"/>
          <p:cNvSpPr/>
          <p:nvPr/>
        </p:nvSpPr>
        <p:spPr>
          <a:xfrm>
            <a:off x="5105400" y="2971800"/>
            <a:ext cx="1066800" cy="533400"/>
          </a:xfrm>
          <a:prstGeom prst="rect">
            <a:avLst/>
          </a:prstGeom>
          <a:ln w="952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&lt;1,2&gt;</a:t>
            </a:r>
            <a:endParaRPr lang="en-US" dirty="0"/>
          </a:p>
        </p:txBody>
      </p:sp>
      <p:sp>
        <p:nvSpPr>
          <p:cNvPr id="169" name="Rectangle 168"/>
          <p:cNvSpPr/>
          <p:nvPr/>
        </p:nvSpPr>
        <p:spPr>
          <a:xfrm>
            <a:off x="7391400" y="2971800"/>
            <a:ext cx="1066800" cy="533400"/>
          </a:xfrm>
          <a:prstGeom prst="rect">
            <a:avLst/>
          </a:prstGeom>
          <a:ln w="952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&lt;1,3&gt;</a:t>
            </a:r>
            <a:endParaRPr lang="en-US" dirty="0"/>
          </a:p>
        </p:txBody>
      </p:sp>
      <p:cxnSp>
        <p:nvCxnSpPr>
          <p:cNvPr id="170" name="Straight Connector 169"/>
          <p:cNvCxnSpPr>
            <a:endCxn id="166" idx="2"/>
          </p:cNvCxnSpPr>
          <p:nvPr/>
        </p:nvCxnSpPr>
        <p:spPr>
          <a:xfrm rot="5400000" flipH="1" flipV="1">
            <a:off x="-266700" y="4152900"/>
            <a:ext cx="2057400" cy="762000"/>
          </a:xfrm>
          <a:prstGeom prst="line">
            <a:avLst/>
          </a:prstGeom>
          <a:ln>
            <a:solidFill>
              <a:schemeClr val="tx1">
                <a:alpha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1" name="Straight Connector 170"/>
          <p:cNvCxnSpPr>
            <a:endCxn id="167" idx="2"/>
          </p:cNvCxnSpPr>
          <p:nvPr/>
        </p:nvCxnSpPr>
        <p:spPr>
          <a:xfrm rot="5400000" flipH="1" flipV="1">
            <a:off x="1143000" y="3276600"/>
            <a:ext cx="2057400" cy="2514600"/>
          </a:xfrm>
          <a:prstGeom prst="line">
            <a:avLst/>
          </a:prstGeom>
          <a:ln>
            <a:solidFill>
              <a:schemeClr val="tx1">
                <a:alpha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2" name="Straight Connector 171"/>
          <p:cNvCxnSpPr>
            <a:endCxn id="168" idx="2"/>
          </p:cNvCxnSpPr>
          <p:nvPr/>
        </p:nvCxnSpPr>
        <p:spPr>
          <a:xfrm rot="5400000" flipH="1" flipV="1">
            <a:off x="2514600" y="2438400"/>
            <a:ext cx="2057400" cy="4191000"/>
          </a:xfrm>
          <a:prstGeom prst="line">
            <a:avLst/>
          </a:prstGeom>
          <a:ln>
            <a:solidFill>
              <a:schemeClr val="tx1">
                <a:alpha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3" name="Straight Connector 172"/>
          <p:cNvCxnSpPr>
            <a:endCxn id="169" idx="2"/>
          </p:cNvCxnSpPr>
          <p:nvPr/>
        </p:nvCxnSpPr>
        <p:spPr>
          <a:xfrm rot="5400000" flipH="1" flipV="1">
            <a:off x="3924300" y="1562100"/>
            <a:ext cx="2057400" cy="5943600"/>
          </a:xfrm>
          <a:prstGeom prst="line">
            <a:avLst/>
          </a:prstGeom>
          <a:ln>
            <a:solidFill>
              <a:schemeClr val="tx1">
                <a:alpha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4" name="Straight Connector 173"/>
          <p:cNvCxnSpPr>
            <a:endCxn id="166" idx="2"/>
          </p:cNvCxnSpPr>
          <p:nvPr/>
        </p:nvCxnSpPr>
        <p:spPr>
          <a:xfrm rot="16200000" flipV="1">
            <a:off x="876300" y="3771900"/>
            <a:ext cx="2057400" cy="1524000"/>
          </a:xfrm>
          <a:prstGeom prst="line">
            <a:avLst/>
          </a:prstGeom>
          <a:ln>
            <a:solidFill>
              <a:schemeClr val="tx1">
                <a:alpha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5" name="Straight Connector 174"/>
          <p:cNvCxnSpPr>
            <a:endCxn id="167" idx="2"/>
          </p:cNvCxnSpPr>
          <p:nvPr/>
        </p:nvCxnSpPr>
        <p:spPr>
          <a:xfrm rot="5400000" flipH="1" flipV="1">
            <a:off x="2286000" y="4419600"/>
            <a:ext cx="2057400" cy="228600"/>
          </a:xfrm>
          <a:prstGeom prst="line">
            <a:avLst/>
          </a:prstGeom>
          <a:ln>
            <a:solidFill>
              <a:schemeClr val="tx1">
                <a:alpha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6" name="Straight Connector 175"/>
          <p:cNvCxnSpPr>
            <a:endCxn id="168" idx="2"/>
          </p:cNvCxnSpPr>
          <p:nvPr/>
        </p:nvCxnSpPr>
        <p:spPr>
          <a:xfrm rot="5400000" flipH="1" flipV="1">
            <a:off x="3657600" y="3581400"/>
            <a:ext cx="2057400" cy="1905000"/>
          </a:xfrm>
          <a:prstGeom prst="line">
            <a:avLst/>
          </a:prstGeom>
          <a:ln>
            <a:solidFill>
              <a:schemeClr val="tx1">
                <a:alpha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1" name="Straight Connector 180"/>
          <p:cNvCxnSpPr>
            <a:endCxn id="169" idx="2"/>
          </p:cNvCxnSpPr>
          <p:nvPr/>
        </p:nvCxnSpPr>
        <p:spPr>
          <a:xfrm rot="5400000" flipH="1" flipV="1">
            <a:off x="5067300" y="2705100"/>
            <a:ext cx="2057400" cy="3657600"/>
          </a:xfrm>
          <a:prstGeom prst="line">
            <a:avLst/>
          </a:prstGeom>
          <a:ln>
            <a:solidFill>
              <a:schemeClr val="tx1">
                <a:alpha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2" name="Straight Connector 181"/>
          <p:cNvCxnSpPr>
            <a:endCxn id="166" idx="2"/>
          </p:cNvCxnSpPr>
          <p:nvPr/>
        </p:nvCxnSpPr>
        <p:spPr>
          <a:xfrm rot="16200000" flipV="1">
            <a:off x="1981200" y="2667000"/>
            <a:ext cx="2057400" cy="3733800"/>
          </a:xfrm>
          <a:prstGeom prst="line">
            <a:avLst/>
          </a:prstGeom>
          <a:ln>
            <a:solidFill>
              <a:schemeClr val="tx1">
                <a:alpha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3" name="Straight Connector 182"/>
          <p:cNvCxnSpPr>
            <a:endCxn id="167" idx="2"/>
          </p:cNvCxnSpPr>
          <p:nvPr/>
        </p:nvCxnSpPr>
        <p:spPr>
          <a:xfrm rot="16200000" flipV="1">
            <a:off x="3390900" y="3543300"/>
            <a:ext cx="2057400" cy="1981200"/>
          </a:xfrm>
          <a:prstGeom prst="line">
            <a:avLst/>
          </a:prstGeom>
          <a:ln>
            <a:solidFill>
              <a:schemeClr val="tx1">
                <a:alpha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4" name="Straight Connector 183"/>
          <p:cNvCxnSpPr>
            <a:endCxn id="168" idx="2"/>
          </p:cNvCxnSpPr>
          <p:nvPr/>
        </p:nvCxnSpPr>
        <p:spPr>
          <a:xfrm rot="16200000" flipV="1">
            <a:off x="4762500" y="4381500"/>
            <a:ext cx="2057400" cy="304800"/>
          </a:xfrm>
          <a:prstGeom prst="line">
            <a:avLst/>
          </a:prstGeom>
          <a:ln>
            <a:solidFill>
              <a:schemeClr val="tx1">
                <a:alpha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5" name="Straight Connector 184"/>
          <p:cNvCxnSpPr>
            <a:endCxn id="169" idx="2"/>
          </p:cNvCxnSpPr>
          <p:nvPr/>
        </p:nvCxnSpPr>
        <p:spPr>
          <a:xfrm rot="5400000" flipH="1" flipV="1">
            <a:off x="6172200" y="3810000"/>
            <a:ext cx="2057400" cy="1447800"/>
          </a:xfrm>
          <a:prstGeom prst="line">
            <a:avLst/>
          </a:prstGeom>
          <a:ln>
            <a:solidFill>
              <a:schemeClr val="tx1">
                <a:alpha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6" name="Straight Connector 185"/>
          <p:cNvCxnSpPr>
            <a:endCxn id="166" idx="2"/>
          </p:cNvCxnSpPr>
          <p:nvPr/>
        </p:nvCxnSpPr>
        <p:spPr>
          <a:xfrm rot="16200000" flipV="1">
            <a:off x="3124200" y="1524000"/>
            <a:ext cx="2057400" cy="6019800"/>
          </a:xfrm>
          <a:prstGeom prst="line">
            <a:avLst/>
          </a:prstGeom>
          <a:ln>
            <a:solidFill>
              <a:schemeClr val="tx1">
                <a:alpha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7" name="Straight Connector 186"/>
          <p:cNvCxnSpPr>
            <a:endCxn id="167" idx="2"/>
          </p:cNvCxnSpPr>
          <p:nvPr/>
        </p:nvCxnSpPr>
        <p:spPr>
          <a:xfrm rot="16200000" flipV="1">
            <a:off x="4533900" y="2400300"/>
            <a:ext cx="2057400" cy="4267200"/>
          </a:xfrm>
          <a:prstGeom prst="line">
            <a:avLst/>
          </a:prstGeom>
          <a:ln>
            <a:solidFill>
              <a:schemeClr val="tx1">
                <a:alpha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8" name="Straight Connector 187"/>
          <p:cNvCxnSpPr>
            <a:endCxn id="168" idx="2"/>
          </p:cNvCxnSpPr>
          <p:nvPr/>
        </p:nvCxnSpPr>
        <p:spPr>
          <a:xfrm rot="16200000" flipV="1">
            <a:off x="5905500" y="3238500"/>
            <a:ext cx="2057400" cy="2590800"/>
          </a:xfrm>
          <a:prstGeom prst="line">
            <a:avLst/>
          </a:prstGeom>
          <a:ln>
            <a:solidFill>
              <a:schemeClr val="tx1">
                <a:alpha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9" name="Straight Connector 188"/>
          <p:cNvCxnSpPr>
            <a:endCxn id="169" idx="2"/>
          </p:cNvCxnSpPr>
          <p:nvPr/>
        </p:nvCxnSpPr>
        <p:spPr>
          <a:xfrm rot="16200000" flipV="1">
            <a:off x="7315200" y="4114800"/>
            <a:ext cx="2057400" cy="838200"/>
          </a:xfrm>
          <a:prstGeom prst="line">
            <a:avLst/>
          </a:prstGeom>
          <a:ln>
            <a:solidFill>
              <a:schemeClr val="tx1">
                <a:alpha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0" name="Rectangle 189"/>
          <p:cNvSpPr/>
          <p:nvPr/>
        </p:nvSpPr>
        <p:spPr>
          <a:xfrm>
            <a:off x="76200" y="4419600"/>
            <a:ext cx="2209800" cy="1752600"/>
          </a:xfrm>
          <a:prstGeom prst="rect">
            <a:avLst/>
          </a:prstGeom>
          <a:noFill/>
          <a:ln w="12700"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1" name="Rectangle 190"/>
          <p:cNvSpPr/>
          <p:nvPr/>
        </p:nvSpPr>
        <p:spPr>
          <a:xfrm>
            <a:off x="2362200" y="4419600"/>
            <a:ext cx="2133600" cy="1752600"/>
          </a:xfrm>
          <a:prstGeom prst="rect">
            <a:avLst/>
          </a:prstGeom>
          <a:noFill/>
          <a:ln w="12700"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2" name="Rectangle 191"/>
          <p:cNvSpPr/>
          <p:nvPr/>
        </p:nvSpPr>
        <p:spPr>
          <a:xfrm>
            <a:off x="4572000" y="4419600"/>
            <a:ext cx="2209800" cy="1752600"/>
          </a:xfrm>
          <a:prstGeom prst="rect">
            <a:avLst/>
          </a:prstGeom>
          <a:noFill/>
          <a:ln w="12700"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3" name="Rectangle 192"/>
          <p:cNvSpPr/>
          <p:nvPr/>
        </p:nvSpPr>
        <p:spPr>
          <a:xfrm>
            <a:off x="6858000" y="4419600"/>
            <a:ext cx="2209800" cy="1752600"/>
          </a:xfrm>
          <a:prstGeom prst="rect">
            <a:avLst/>
          </a:prstGeom>
          <a:noFill/>
          <a:ln w="12700"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7" name="Rectangle 196"/>
          <p:cNvSpPr/>
          <p:nvPr/>
        </p:nvSpPr>
        <p:spPr>
          <a:xfrm>
            <a:off x="2895600" y="2971800"/>
            <a:ext cx="1066800" cy="533400"/>
          </a:xfrm>
          <a:prstGeom prst="rect">
            <a:avLst/>
          </a:prstGeom>
          <a:ln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&lt;1,1&gt;</a:t>
            </a:r>
            <a:endParaRPr lang="en-US" dirty="0"/>
          </a:p>
        </p:txBody>
      </p:sp>
      <p:sp>
        <p:nvSpPr>
          <p:cNvPr id="198" name="Rectangle 197"/>
          <p:cNvSpPr/>
          <p:nvPr/>
        </p:nvSpPr>
        <p:spPr>
          <a:xfrm>
            <a:off x="3657600" y="2895600"/>
            <a:ext cx="152400" cy="15240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9" name="TextBox 198"/>
          <p:cNvSpPr txBox="1"/>
          <p:nvPr/>
        </p:nvSpPr>
        <p:spPr>
          <a:xfrm>
            <a:off x="3200400" y="2667000"/>
            <a:ext cx="685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10G</a:t>
            </a:r>
            <a:endParaRPr lang="en-US" sz="1600" dirty="0"/>
          </a:p>
        </p:txBody>
      </p:sp>
      <p:grpSp>
        <p:nvGrpSpPr>
          <p:cNvPr id="209" name="Group 208"/>
          <p:cNvGrpSpPr/>
          <p:nvPr/>
        </p:nvGrpSpPr>
        <p:grpSpPr>
          <a:xfrm>
            <a:off x="7467600" y="5562600"/>
            <a:ext cx="457200" cy="457200"/>
            <a:chOff x="228600" y="152400"/>
            <a:chExt cx="457200" cy="457200"/>
          </a:xfrm>
        </p:grpSpPr>
        <p:sp>
          <p:nvSpPr>
            <p:cNvPr id="203" name="Oval 202"/>
            <p:cNvSpPr/>
            <p:nvPr/>
          </p:nvSpPr>
          <p:spPr>
            <a:xfrm>
              <a:off x="228600" y="152400"/>
              <a:ext cx="457200" cy="457200"/>
            </a:xfrm>
            <a:prstGeom prst="ellipse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4" name="TextBox 203"/>
            <p:cNvSpPr txBox="1"/>
            <p:nvPr/>
          </p:nvSpPr>
          <p:spPr>
            <a:xfrm>
              <a:off x="228600" y="228600"/>
              <a:ext cx="4572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31</a:t>
              </a:r>
              <a:endParaRPr lang="en-US" dirty="0"/>
            </a:p>
          </p:txBody>
        </p:sp>
      </p:grpSp>
      <p:grpSp>
        <p:nvGrpSpPr>
          <p:cNvPr id="210" name="Group 209"/>
          <p:cNvGrpSpPr/>
          <p:nvPr/>
        </p:nvGrpSpPr>
        <p:grpSpPr>
          <a:xfrm>
            <a:off x="2971800" y="5562600"/>
            <a:ext cx="457200" cy="457200"/>
            <a:chOff x="0" y="762000"/>
            <a:chExt cx="457200" cy="457200"/>
          </a:xfrm>
        </p:grpSpPr>
        <p:sp>
          <p:nvSpPr>
            <p:cNvPr id="205" name="Oval 204"/>
            <p:cNvSpPr/>
            <p:nvPr/>
          </p:nvSpPr>
          <p:spPr>
            <a:xfrm>
              <a:off x="0" y="762000"/>
              <a:ext cx="457200" cy="457200"/>
            </a:xfrm>
            <a:prstGeom prst="ellipse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6" name="TextBox 205"/>
            <p:cNvSpPr txBox="1"/>
            <p:nvPr/>
          </p:nvSpPr>
          <p:spPr>
            <a:xfrm>
              <a:off x="0" y="838200"/>
              <a:ext cx="4572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11</a:t>
              </a:r>
              <a:endParaRPr lang="en-US" dirty="0"/>
            </a:p>
          </p:txBody>
        </p:sp>
      </p:grpSp>
      <p:grpSp>
        <p:nvGrpSpPr>
          <p:cNvPr id="211" name="Group 210"/>
          <p:cNvGrpSpPr/>
          <p:nvPr/>
        </p:nvGrpSpPr>
        <p:grpSpPr>
          <a:xfrm>
            <a:off x="5181600" y="5562600"/>
            <a:ext cx="457200" cy="457200"/>
            <a:chOff x="0" y="1600200"/>
            <a:chExt cx="457200" cy="457200"/>
          </a:xfrm>
        </p:grpSpPr>
        <p:sp>
          <p:nvSpPr>
            <p:cNvPr id="207" name="Oval 206"/>
            <p:cNvSpPr/>
            <p:nvPr/>
          </p:nvSpPr>
          <p:spPr>
            <a:xfrm>
              <a:off x="0" y="1600200"/>
              <a:ext cx="457200" cy="457200"/>
            </a:xfrm>
            <a:prstGeom prst="ellipse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8" name="TextBox 207"/>
            <p:cNvSpPr txBox="1"/>
            <p:nvPr/>
          </p:nvSpPr>
          <p:spPr>
            <a:xfrm>
              <a:off x="0" y="1676400"/>
              <a:ext cx="4572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21</a:t>
              </a:r>
              <a:endParaRPr lang="en-US" dirty="0"/>
            </a:p>
          </p:txBody>
        </p:sp>
      </p:grpSp>
      <p:grpSp>
        <p:nvGrpSpPr>
          <p:cNvPr id="212" name="Group 211"/>
          <p:cNvGrpSpPr/>
          <p:nvPr/>
        </p:nvGrpSpPr>
        <p:grpSpPr>
          <a:xfrm>
            <a:off x="685800" y="5562600"/>
            <a:ext cx="457200" cy="457200"/>
            <a:chOff x="228600" y="2514600"/>
            <a:chExt cx="457200" cy="457200"/>
          </a:xfrm>
        </p:grpSpPr>
        <p:sp>
          <p:nvSpPr>
            <p:cNvPr id="200" name="Oval 199"/>
            <p:cNvSpPr/>
            <p:nvPr/>
          </p:nvSpPr>
          <p:spPr>
            <a:xfrm>
              <a:off x="228600" y="2514600"/>
              <a:ext cx="457200" cy="457200"/>
            </a:xfrm>
            <a:prstGeom prst="ellipse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1" name="TextBox 200"/>
            <p:cNvSpPr txBox="1"/>
            <p:nvPr/>
          </p:nvSpPr>
          <p:spPr>
            <a:xfrm>
              <a:off x="228600" y="2590800"/>
              <a:ext cx="4572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01</a:t>
              </a:r>
              <a:endParaRPr lang="en-US" dirty="0"/>
            </a:p>
          </p:txBody>
        </p:sp>
      </p:grpSp>
      <p:sp>
        <p:nvSpPr>
          <p:cNvPr id="213" name="Rectangle 212"/>
          <p:cNvSpPr/>
          <p:nvPr/>
        </p:nvSpPr>
        <p:spPr>
          <a:xfrm>
            <a:off x="7391400" y="2971800"/>
            <a:ext cx="1066800" cy="533400"/>
          </a:xfrm>
          <a:prstGeom prst="rect">
            <a:avLst/>
          </a:prstGeom>
          <a:ln w="952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&lt;1,1&gt;</a:t>
            </a:r>
            <a:endParaRPr lang="en-US" dirty="0"/>
          </a:p>
        </p:txBody>
      </p:sp>
      <p:grpSp>
        <p:nvGrpSpPr>
          <p:cNvPr id="216" name="Group 215"/>
          <p:cNvGrpSpPr/>
          <p:nvPr/>
        </p:nvGrpSpPr>
        <p:grpSpPr>
          <a:xfrm>
            <a:off x="7391400" y="2895600"/>
            <a:ext cx="1066800" cy="609600"/>
            <a:chOff x="7696200" y="2895600"/>
            <a:chExt cx="1066800" cy="609600"/>
          </a:xfrm>
        </p:grpSpPr>
        <p:sp>
          <p:nvSpPr>
            <p:cNvPr id="214" name="Rectangle 213"/>
            <p:cNvSpPr/>
            <p:nvPr/>
          </p:nvSpPr>
          <p:spPr>
            <a:xfrm>
              <a:off x="7696200" y="2971800"/>
              <a:ext cx="1066800" cy="533400"/>
            </a:xfrm>
            <a:prstGeom prst="rect">
              <a:avLst/>
            </a:prstGeom>
            <a:ln/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&lt;1,3&gt;</a:t>
              </a:r>
              <a:endParaRPr lang="en-US" dirty="0"/>
            </a:p>
          </p:txBody>
        </p:sp>
        <p:sp>
          <p:nvSpPr>
            <p:cNvPr id="215" name="Rectangle 214"/>
            <p:cNvSpPr/>
            <p:nvPr/>
          </p:nvSpPr>
          <p:spPr>
            <a:xfrm>
              <a:off x="8458200" y="2895600"/>
              <a:ext cx="152400" cy="152400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7" name="TextBox 106"/>
          <p:cNvSpPr txBox="1"/>
          <p:nvPr/>
        </p:nvSpPr>
        <p:spPr>
          <a:xfrm>
            <a:off x="304800" y="3810000"/>
            <a:ext cx="685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1G</a:t>
            </a:r>
            <a:endParaRPr lang="en-US" sz="1600" dirty="0"/>
          </a:p>
        </p:txBody>
      </p:sp>
      <p:sp>
        <p:nvSpPr>
          <p:cNvPr id="108" name="Slide Number Placeholder 10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13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1" grpId="0"/>
      <p:bldP spid="92" grpId="0"/>
      <p:bldP spid="177" grpId="0"/>
      <p:bldP spid="178" grpId="0"/>
      <p:bldP spid="179" grpId="0"/>
      <p:bldP spid="197" grpId="0" animBg="1"/>
      <p:bldP spid="198" grpId="0" animBg="1"/>
      <p:bldP spid="199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20" name="Rectangle 24"/>
          <p:cNvSpPr>
            <a:spLocks noChangeArrowheads="1"/>
          </p:cNvSpPr>
          <p:nvPr/>
        </p:nvSpPr>
        <p:spPr bwMode="auto">
          <a:xfrm>
            <a:off x="228600" y="1143000"/>
            <a:ext cx="6172200" cy="44958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112" name="Rectangle 16"/>
          <p:cNvSpPr>
            <a:spLocks noChangeArrowheads="1"/>
          </p:cNvSpPr>
          <p:nvPr/>
        </p:nvSpPr>
        <p:spPr bwMode="auto">
          <a:xfrm>
            <a:off x="990600" y="4648201"/>
            <a:ext cx="4953000" cy="688776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 altLang="zh-CN"/>
          </a:p>
          <a:p>
            <a:pPr algn="ctr"/>
            <a:endParaRPr lang="en-US" altLang="zh-CN"/>
          </a:p>
        </p:txBody>
      </p:sp>
      <p:sp>
        <p:nvSpPr>
          <p:cNvPr id="4101" name="Rectangle 5"/>
          <p:cNvSpPr>
            <a:spLocks noChangeArrowheads="1"/>
          </p:cNvSpPr>
          <p:nvPr/>
        </p:nvSpPr>
        <p:spPr bwMode="auto">
          <a:xfrm>
            <a:off x="76200" y="5791200"/>
            <a:ext cx="6400800" cy="9906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4103" name="Text Box 7"/>
          <p:cNvSpPr txBox="1">
            <a:spLocks noChangeArrowheads="1"/>
          </p:cNvSpPr>
          <p:nvPr/>
        </p:nvSpPr>
        <p:spPr bwMode="auto">
          <a:xfrm>
            <a:off x="304800" y="5867400"/>
            <a:ext cx="1181542" cy="40011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zh-CN" sz="2000" dirty="0" smtClean="0"/>
              <a:t>hardware</a:t>
            </a:r>
            <a:endParaRPr lang="en-US" altLang="zh-CN" dirty="0"/>
          </a:p>
        </p:txBody>
      </p:sp>
      <p:grpSp>
        <p:nvGrpSpPr>
          <p:cNvPr id="2" name="Group 12"/>
          <p:cNvGrpSpPr>
            <a:grpSpLocks/>
          </p:cNvGrpSpPr>
          <p:nvPr/>
        </p:nvGrpSpPr>
        <p:grpSpPr bwMode="auto">
          <a:xfrm>
            <a:off x="6400800" y="5867400"/>
            <a:ext cx="152400" cy="838200"/>
            <a:chOff x="2832" y="2880"/>
            <a:chExt cx="96" cy="528"/>
          </a:xfrm>
        </p:grpSpPr>
        <p:sp>
          <p:nvSpPr>
            <p:cNvPr id="4104" name="Rectangle 8"/>
            <p:cNvSpPr>
              <a:spLocks noChangeArrowheads="1"/>
            </p:cNvSpPr>
            <p:nvPr/>
          </p:nvSpPr>
          <p:spPr bwMode="auto">
            <a:xfrm>
              <a:off x="2832" y="2880"/>
              <a:ext cx="96" cy="96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05" name="Rectangle 9"/>
            <p:cNvSpPr>
              <a:spLocks noChangeArrowheads="1"/>
            </p:cNvSpPr>
            <p:nvPr/>
          </p:nvSpPr>
          <p:spPr bwMode="auto">
            <a:xfrm>
              <a:off x="2832" y="3024"/>
              <a:ext cx="96" cy="96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06" name="Rectangle 10"/>
            <p:cNvSpPr>
              <a:spLocks noChangeArrowheads="1"/>
            </p:cNvSpPr>
            <p:nvPr/>
          </p:nvSpPr>
          <p:spPr bwMode="auto">
            <a:xfrm>
              <a:off x="2832" y="3168"/>
              <a:ext cx="96" cy="96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07" name="Rectangle 11"/>
            <p:cNvSpPr>
              <a:spLocks noChangeArrowheads="1"/>
            </p:cNvSpPr>
            <p:nvPr/>
          </p:nvSpPr>
          <p:spPr bwMode="auto">
            <a:xfrm>
              <a:off x="2832" y="3312"/>
              <a:ext cx="96" cy="96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4109" name="Rectangle 13"/>
          <p:cNvSpPr>
            <a:spLocks noChangeArrowheads="1"/>
          </p:cNvSpPr>
          <p:nvPr/>
        </p:nvSpPr>
        <p:spPr bwMode="auto">
          <a:xfrm>
            <a:off x="1143000" y="4955977"/>
            <a:ext cx="990600" cy="3048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zh-CN" dirty="0" smtClean="0"/>
              <a:t>IF 0</a:t>
            </a:r>
            <a:endParaRPr lang="en-US" altLang="zh-CN" dirty="0"/>
          </a:p>
        </p:txBody>
      </p:sp>
      <p:sp>
        <p:nvSpPr>
          <p:cNvPr id="4110" name="Rectangle 14"/>
          <p:cNvSpPr>
            <a:spLocks noChangeArrowheads="1"/>
          </p:cNvSpPr>
          <p:nvPr/>
        </p:nvSpPr>
        <p:spPr bwMode="auto">
          <a:xfrm>
            <a:off x="2286000" y="4955977"/>
            <a:ext cx="990600" cy="3048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zh-CN" dirty="0" smtClean="0"/>
              <a:t>IF 1</a:t>
            </a:r>
            <a:endParaRPr lang="en-US" altLang="zh-CN" dirty="0"/>
          </a:p>
        </p:txBody>
      </p:sp>
      <p:sp>
        <p:nvSpPr>
          <p:cNvPr id="4111" name="Rectangle 15"/>
          <p:cNvSpPr>
            <a:spLocks noChangeArrowheads="1"/>
          </p:cNvSpPr>
          <p:nvPr/>
        </p:nvSpPr>
        <p:spPr bwMode="auto">
          <a:xfrm>
            <a:off x="3657600" y="4955977"/>
            <a:ext cx="990600" cy="3048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zh-CN" dirty="0" smtClean="0"/>
              <a:t>IF </a:t>
            </a:r>
            <a:r>
              <a:rPr lang="en-US" altLang="zh-CN" i="1" dirty="0" smtClean="0"/>
              <a:t>k</a:t>
            </a:r>
            <a:endParaRPr lang="en-US" altLang="zh-CN" i="1" dirty="0"/>
          </a:p>
        </p:txBody>
      </p:sp>
      <p:sp>
        <p:nvSpPr>
          <p:cNvPr id="4113" name="Text Box 17"/>
          <p:cNvSpPr txBox="1">
            <a:spLocks noChangeArrowheads="1"/>
          </p:cNvSpPr>
          <p:nvPr/>
        </p:nvSpPr>
        <p:spPr bwMode="auto">
          <a:xfrm>
            <a:off x="1066800" y="4572000"/>
            <a:ext cx="2590800" cy="338554"/>
          </a:xfrm>
          <a:prstGeom prst="rect">
            <a:avLst/>
          </a:prstGeom>
          <a:solidFill>
            <a:schemeClr val="bg1">
              <a:alpha val="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1600" dirty="0" smtClean="0"/>
              <a:t>Ethernet miniport </a:t>
            </a:r>
            <a:r>
              <a:rPr lang="en-US" altLang="zh-CN" sz="1600" dirty="0"/>
              <a:t>driver</a:t>
            </a:r>
          </a:p>
        </p:txBody>
      </p:sp>
      <p:sp>
        <p:nvSpPr>
          <p:cNvPr id="4114" name="Rectangle 18"/>
          <p:cNvSpPr>
            <a:spLocks noChangeArrowheads="1"/>
          </p:cNvSpPr>
          <p:nvPr/>
        </p:nvSpPr>
        <p:spPr bwMode="auto">
          <a:xfrm>
            <a:off x="990600" y="2971800"/>
            <a:ext cx="4953000" cy="152400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endParaRPr lang="en-US" altLang="zh-CN" dirty="0"/>
          </a:p>
        </p:txBody>
      </p:sp>
      <p:sp>
        <p:nvSpPr>
          <p:cNvPr id="4115" name="Rectangle 19"/>
          <p:cNvSpPr>
            <a:spLocks noChangeArrowheads="1"/>
          </p:cNvSpPr>
          <p:nvPr/>
        </p:nvSpPr>
        <p:spPr bwMode="auto">
          <a:xfrm>
            <a:off x="990600" y="2362200"/>
            <a:ext cx="4267200" cy="4572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zh-CN" sz="2000" dirty="0" smtClean="0"/>
              <a:t>TCP/IP protocol driver</a:t>
            </a:r>
            <a:endParaRPr lang="en-US" altLang="zh-CN" sz="2000" dirty="0"/>
          </a:p>
        </p:txBody>
      </p:sp>
      <p:sp>
        <p:nvSpPr>
          <p:cNvPr id="4117" name="Rectangle 21"/>
          <p:cNvSpPr>
            <a:spLocks noChangeArrowheads="1"/>
          </p:cNvSpPr>
          <p:nvPr/>
        </p:nvSpPr>
        <p:spPr bwMode="auto">
          <a:xfrm>
            <a:off x="990600" y="1219200"/>
            <a:ext cx="1828800" cy="6858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2000" dirty="0" smtClean="0"/>
              <a:t>BCube </a:t>
            </a:r>
          </a:p>
          <a:p>
            <a:r>
              <a:rPr lang="en-US" sz="2000" dirty="0" smtClean="0"/>
              <a:t>configuration</a:t>
            </a:r>
            <a:endParaRPr lang="en-US" sz="2000" dirty="0"/>
          </a:p>
        </p:txBody>
      </p:sp>
      <p:sp>
        <p:nvSpPr>
          <p:cNvPr id="4121" name="Text Box 25"/>
          <p:cNvSpPr txBox="1">
            <a:spLocks noChangeArrowheads="1"/>
          </p:cNvSpPr>
          <p:nvPr/>
        </p:nvSpPr>
        <p:spPr bwMode="auto">
          <a:xfrm>
            <a:off x="5562600" y="5943600"/>
            <a:ext cx="769634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zh-CN" dirty="0" smtClean="0"/>
              <a:t>server</a:t>
            </a:r>
          </a:p>
          <a:p>
            <a:r>
              <a:rPr lang="en-US" altLang="zh-CN" dirty="0" smtClean="0"/>
              <a:t>ports</a:t>
            </a:r>
            <a:endParaRPr lang="en-US" altLang="zh-CN" dirty="0"/>
          </a:p>
        </p:txBody>
      </p:sp>
      <p:sp>
        <p:nvSpPr>
          <p:cNvPr id="23" name="Rectangle 22"/>
          <p:cNvSpPr/>
          <p:nvPr/>
        </p:nvSpPr>
        <p:spPr>
          <a:xfrm>
            <a:off x="990600" y="2971800"/>
            <a:ext cx="1600200" cy="304800"/>
          </a:xfrm>
          <a:prstGeom prst="rect">
            <a:avLst/>
          </a:prstGeom>
          <a:solidFill>
            <a:schemeClr val="lt1">
              <a:alpha val="0"/>
            </a:schemeClr>
          </a:solidFill>
          <a:ln w="12700"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2000" dirty="0" smtClean="0"/>
              <a:t>BCube driver</a:t>
            </a:r>
            <a:endParaRPr lang="en-US" sz="2000" dirty="0"/>
          </a:p>
        </p:txBody>
      </p:sp>
      <p:sp>
        <p:nvSpPr>
          <p:cNvPr id="25" name="Rectangle 24"/>
          <p:cNvSpPr/>
          <p:nvPr/>
        </p:nvSpPr>
        <p:spPr>
          <a:xfrm>
            <a:off x="4191000" y="3200400"/>
            <a:ext cx="1676400" cy="12192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en-US" sz="1600" dirty="0" smtClean="0">
                <a:solidFill>
                  <a:schemeClr val="tx1"/>
                </a:solidFill>
              </a:rPr>
              <a:t>BSR path probing </a:t>
            </a:r>
          </a:p>
          <a:p>
            <a:r>
              <a:rPr lang="en-US" sz="1600" dirty="0" smtClean="0">
                <a:solidFill>
                  <a:schemeClr val="tx1"/>
                </a:solidFill>
              </a:rPr>
              <a:t>&amp; selection</a:t>
            </a: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4800600" y="3886200"/>
            <a:ext cx="990600" cy="4572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en-US" sz="1400" dirty="0" smtClean="0">
                <a:solidFill>
                  <a:schemeClr val="tx1"/>
                </a:solidFill>
              </a:rPr>
              <a:t>Flow-path cache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100" name="Rectangle 4"/>
          <p:cNvSpPr>
            <a:spLocks noChangeArrowheads="1"/>
          </p:cNvSpPr>
          <p:nvPr/>
        </p:nvSpPr>
        <p:spPr bwMode="auto">
          <a:xfrm>
            <a:off x="2514600" y="3733800"/>
            <a:ext cx="1447800" cy="6858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prstDash val="dash"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altLang="zh-CN" sz="1400" dirty="0"/>
          </a:p>
        </p:txBody>
      </p:sp>
      <p:sp>
        <p:nvSpPr>
          <p:cNvPr id="27" name="Rectangle 4"/>
          <p:cNvSpPr>
            <a:spLocks noChangeArrowheads="1"/>
          </p:cNvSpPr>
          <p:nvPr/>
        </p:nvSpPr>
        <p:spPr bwMode="auto">
          <a:xfrm>
            <a:off x="1143000" y="3733800"/>
            <a:ext cx="1219200" cy="6858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prstDash val="dash"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altLang="zh-CN" sz="1600" dirty="0" smtClean="0"/>
              <a:t>Neighbor </a:t>
            </a:r>
          </a:p>
          <a:p>
            <a:r>
              <a:rPr lang="en-US" altLang="zh-CN" sz="1600" dirty="0" smtClean="0"/>
              <a:t>maintenance</a:t>
            </a:r>
            <a:endParaRPr lang="en-US" altLang="zh-CN" sz="1600" dirty="0"/>
          </a:p>
        </p:txBody>
      </p:sp>
      <p:sp>
        <p:nvSpPr>
          <p:cNvPr id="28" name="Rectangle 4"/>
          <p:cNvSpPr>
            <a:spLocks noChangeArrowheads="1"/>
          </p:cNvSpPr>
          <p:nvPr/>
        </p:nvSpPr>
        <p:spPr bwMode="auto">
          <a:xfrm>
            <a:off x="2971800" y="3962400"/>
            <a:ext cx="952500" cy="3810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prstDash val="dash"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altLang="zh-CN" sz="1400" dirty="0" smtClean="0"/>
              <a:t>Ava_band </a:t>
            </a:r>
          </a:p>
          <a:p>
            <a:r>
              <a:rPr lang="en-US" altLang="zh-CN" sz="1400" dirty="0" smtClean="0"/>
              <a:t>calculation</a:t>
            </a:r>
            <a:endParaRPr lang="en-US" altLang="zh-CN" sz="1400" dirty="0"/>
          </a:p>
        </p:txBody>
      </p:sp>
      <p:sp>
        <p:nvSpPr>
          <p:cNvPr id="30" name="Rectangle 4"/>
          <p:cNvSpPr>
            <a:spLocks noChangeArrowheads="1"/>
          </p:cNvSpPr>
          <p:nvPr/>
        </p:nvSpPr>
        <p:spPr bwMode="auto">
          <a:xfrm>
            <a:off x="2514600" y="3124200"/>
            <a:ext cx="1447800" cy="4572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prstDash val="solid"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altLang="zh-CN" sz="1600" dirty="0" smtClean="0"/>
              <a:t>Packet </a:t>
            </a:r>
          </a:p>
          <a:p>
            <a:r>
              <a:rPr lang="en-US" altLang="zh-CN" sz="1600" dirty="0" smtClean="0"/>
              <a:t>send/</a:t>
            </a:r>
            <a:r>
              <a:rPr lang="en-US" sz="1600" dirty="0" smtClean="0"/>
              <a:t>recv</a:t>
            </a:r>
            <a:endParaRPr lang="en-US" altLang="zh-CN" sz="1600" dirty="0"/>
          </a:p>
        </p:txBody>
      </p:sp>
      <p:cxnSp>
        <p:nvCxnSpPr>
          <p:cNvPr id="37" name="Straight Connector 36"/>
          <p:cNvCxnSpPr/>
          <p:nvPr/>
        </p:nvCxnSpPr>
        <p:spPr>
          <a:xfrm flipV="1">
            <a:off x="76200" y="1981200"/>
            <a:ext cx="6096000" cy="76200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/>
        </p:nvCxnSpPr>
        <p:spPr>
          <a:xfrm>
            <a:off x="76200" y="5715000"/>
            <a:ext cx="6553200" cy="1588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TextBox 41"/>
          <p:cNvSpPr txBox="1"/>
          <p:nvPr/>
        </p:nvSpPr>
        <p:spPr>
          <a:xfrm>
            <a:off x="5715000" y="1447800"/>
            <a:ext cx="685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app</a:t>
            </a:r>
            <a:endParaRPr lang="en-US" dirty="0"/>
          </a:p>
        </p:txBody>
      </p:sp>
      <p:sp>
        <p:nvSpPr>
          <p:cNvPr id="43" name="TextBox 42"/>
          <p:cNvSpPr txBox="1"/>
          <p:nvPr/>
        </p:nvSpPr>
        <p:spPr>
          <a:xfrm>
            <a:off x="5562600" y="2362200"/>
            <a:ext cx="1066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kernel</a:t>
            </a:r>
            <a:endParaRPr lang="en-US" dirty="0"/>
          </a:p>
        </p:txBody>
      </p:sp>
      <p:sp>
        <p:nvSpPr>
          <p:cNvPr id="36" name="TextBox 35"/>
          <p:cNvSpPr txBox="1"/>
          <p:nvPr/>
        </p:nvSpPr>
        <p:spPr>
          <a:xfrm>
            <a:off x="2514600" y="3657600"/>
            <a:ext cx="1219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packet fwd</a:t>
            </a:r>
            <a:endParaRPr lang="en-US" sz="1600" dirty="0"/>
          </a:p>
        </p:txBody>
      </p:sp>
      <p:sp>
        <p:nvSpPr>
          <p:cNvPr id="46" name="TextBox 45"/>
          <p:cNvSpPr txBox="1"/>
          <p:nvPr/>
        </p:nvSpPr>
        <p:spPr>
          <a:xfrm>
            <a:off x="0" y="1600200"/>
            <a:ext cx="492443" cy="129540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en-US" sz="2000" dirty="0" smtClean="0"/>
              <a:t>software</a:t>
            </a:r>
            <a:endParaRPr lang="en-US" dirty="0"/>
          </a:p>
        </p:txBody>
      </p:sp>
      <p:sp>
        <p:nvSpPr>
          <p:cNvPr id="47" name="Rectangle 4"/>
          <p:cNvSpPr>
            <a:spLocks noChangeArrowheads="1"/>
          </p:cNvSpPr>
          <p:nvPr/>
        </p:nvSpPr>
        <p:spPr bwMode="auto">
          <a:xfrm>
            <a:off x="3733800" y="5943600"/>
            <a:ext cx="1447800" cy="68580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wrap="none" anchor="ctr"/>
          <a:lstStyle/>
          <a:p>
            <a:endParaRPr lang="en-US" altLang="zh-CN" sz="1400" dirty="0"/>
          </a:p>
        </p:txBody>
      </p:sp>
      <p:sp>
        <p:nvSpPr>
          <p:cNvPr id="48" name="Rectangle 4"/>
          <p:cNvSpPr>
            <a:spLocks noChangeArrowheads="1"/>
          </p:cNvSpPr>
          <p:nvPr/>
        </p:nvSpPr>
        <p:spPr bwMode="auto">
          <a:xfrm>
            <a:off x="1981200" y="5943600"/>
            <a:ext cx="1219200" cy="68580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wrap="none" anchor="ctr"/>
          <a:lstStyle/>
          <a:p>
            <a:r>
              <a:rPr lang="en-US" altLang="zh-CN" sz="1600" dirty="0" smtClean="0"/>
              <a:t>Neighbor </a:t>
            </a:r>
          </a:p>
          <a:p>
            <a:r>
              <a:rPr lang="en-US" altLang="zh-CN" sz="1600" dirty="0" smtClean="0"/>
              <a:t>maintenance</a:t>
            </a:r>
            <a:endParaRPr lang="en-US" altLang="zh-CN" sz="1600" dirty="0"/>
          </a:p>
        </p:txBody>
      </p:sp>
      <p:sp>
        <p:nvSpPr>
          <p:cNvPr id="49" name="Rectangle 4"/>
          <p:cNvSpPr>
            <a:spLocks noChangeArrowheads="1"/>
          </p:cNvSpPr>
          <p:nvPr/>
        </p:nvSpPr>
        <p:spPr bwMode="auto">
          <a:xfrm>
            <a:off x="4191000" y="6172200"/>
            <a:ext cx="952500" cy="3810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prstDash val="dash"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altLang="zh-CN" sz="1400" dirty="0" smtClean="0"/>
              <a:t>Ava_band </a:t>
            </a:r>
          </a:p>
          <a:p>
            <a:r>
              <a:rPr lang="en-US" altLang="zh-CN" sz="1400" dirty="0" smtClean="0"/>
              <a:t>calculation</a:t>
            </a:r>
            <a:endParaRPr lang="en-US" altLang="zh-CN" sz="1400" dirty="0"/>
          </a:p>
        </p:txBody>
      </p:sp>
      <p:sp>
        <p:nvSpPr>
          <p:cNvPr id="50" name="TextBox 49"/>
          <p:cNvSpPr txBox="1"/>
          <p:nvPr/>
        </p:nvSpPr>
        <p:spPr>
          <a:xfrm>
            <a:off x="3733800" y="5867400"/>
            <a:ext cx="1219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packet fwd</a:t>
            </a:r>
            <a:endParaRPr lang="en-US" sz="1600" dirty="0"/>
          </a:p>
        </p:txBody>
      </p:sp>
      <p:sp>
        <p:nvSpPr>
          <p:cNvPr id="40" name="Rectangle 39"/>
          <p:cNvSpPr/>
          <p:nvPr/>
        </p:nvSpPr>
        <p:spPr>
          <a:xfrm>
            <a:off x="6568414" y="4114800"/>
            <a:ext cx="257558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dirty="0" smtClean="0"/>
              <a:t>Intel® PRO/1000 PT Quad Port Server Adapter</a:t>
            </a:r>
            <a:endParaRPr lang="en-US" dirty="0"/>
          </a:p>
        </p:txBody>
      </p:sp>
      <p:pic>
        <p:nvPicPr>
          <p:cNvPr id="41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934200" y="5105400"/>
            <a:ext cx="20574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4" name="Rectangle 43"/>
          <p:cNvSpPr/>
          <p:nvPr/>
        </p:nvSpPr>
        <p:spPr>
          <a:xfrm>
            <a:off x="7010400" y="6096000"/>
            <a:ext cx="14478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err="1" smtClean="0"/>
              <a:t>NetFPGA</a:t>
            </a:r>
            <a:endParaRPr lang="en-US" dirty="0"/>
          </a:p>
        </p:txBody>
      </p:sp>
      <p:sp>
        <p:nvSpPr>
          <p:cNvPr id="45" name="Title 1"/>
          <p:cNvSpPr txBox="1">
            <a:spLocks/>
          </p:cNvSpPr>
          <p:nvPr/>
        </p:nvSpPr>
        <p:spPr>
          <a:xfrm>
            <a:off x="457200" y="1524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Implementation</a:t>
            </a:r>
            <a:endParaRPr kumimoji="0" lang="en-US" sz="4400" b="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487978" y="2743200"/>
            <a:ext cx="430887" cy="1713995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lang="en-US" sz="1600" dirty="0" smtClean="0"/>
              <a:t>Intermediate driver</a:t>
            </a:r>
            <a:endParaRPr lang="en-US" sz="1600" dirty="0"/>
          </a:p>
        </p:txBody>
      </p:sp>
      <p:pic>
        <p:nvPicPr>
          <p:cNvPr id="64514" name="Picture 2" descr="英特尔® PRO/1000 PT 四端口小尺寸服务器适配器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934200" y="2590800"/>
            <a:ext cx="1905000" cy="1421642"/>
          </a:xfrm>
          <a:prstGeom prst="rect">
            <a:avLst/>
          </a:prstGeom>
          <a:noFill/>
        </p:spPr>
      </p:pic>
      <p:sp>
        <p:nvSpPr>
          <p:cNvPr id="51" name="Slide Number Placeholder 5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" grpId="0"/>
      <p:bldP spid="4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Testbed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 BCube </a:t>
            </a:r>
            <a:r>
              <a:rPr lang="en-US" dirty="0" err="1" smtClean="0"/>
              <a:t>testbed</a:t>
            </a:r>
            <a:r>
              <a:rPr lang="en-US" dirty="0" smtClean="0"/>
              <a:t> </a:t>
            </a:r>
          </a:p>
          <a:p>
            <a:pPr lvl="1"/>
            <a:r>
              <a:rPr lang="en-US" dirty="0" smtClean="0"/>
              <a:t>16 servers (Dell Precision 490 workstation with Intel 2.00GHz </a:t>
            </a:r>
            <a:r>
              <a:rPr lang="en-US" dirty="0" err="1" smtClean="0"/>
              <a:t>dualcore</a:t>
            </a:r>
            <a:r>
              <a:rPr lang="en-US" dirty="0" smtClean="0"/>
              <a:t> CPU, 4GB DRAM, 160GB disk)</a:t>
            </a:r>
          </a:p>
          <a:p>
            <a:pPr lvl="1"/>
            <a:r>
              <a:rPr lang="en-US" dirty="0" smtClean="0"/>
              <a:t>8 8-port mini-switches (</a:t>
            </a:r>
            <a:r>
              <a:rPr lang="en-US" dirty="0" err="1" smtClean="0"/>
              <a:t>DLink</a:t>
            </a:r>
            <a:r>
              <a:rPr lang="en-US" dirty="0" smtClean="0"/>
              <a:t> 8-port Gigabit switch DGS-1008D)</a:t>
            </a:r>
          </a:p>
          <a:p>
            <a:r>
              <a:rPr lang="en-US" dirty="0" smtClean="0"/>
              <a:t>NIC</a:t>
            </a:r>
          </a:p>
          <a:p>
            <a:pPr lvl="1"/>
            <a:r>
              <a:rPr lang="en-US" dirty="0" smtClean="0"/>
              <a:t>Intel Pro/1000 PT quad-port Ethernet NIC </a:t>
            </a:r>
          </a:p>
          <a:p>
            <a:pPr lvl="1"/>
            <a:r>
              <a:rPr lang="en-US" dirty="0" err="1" smtClean="0"/>
              <a:t>NetFPGA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Bandwidth-intensive application support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838199"/>
          </a:xfrm>
        </p:spPr>
        <p:txBody>
          <a:bodyPr/>
          <a:lstStyle/>
          <a:p>
            <a:r>
              <a:rPr lang="en-US" dirty="0" smtClean="0"/>
              <a:t>Per-server throughput</a:t>
            </a:r>
            <a:endParaRPr lang="en-US" dirty="0"/>
          </a:p>
        </p:txBody>
      </p:sp>
      <p:pic>
        <p:nvPicPr>
          <p:cNvPr id="48130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09600" y="2461473"/>
            <a:ext cx="7696200" cy="34059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Support for all-to-all traffic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609599"/>
          </a:xfrm>
        </p:spPr>
        <p:txBody>
          <a:bodyPr/>
          <a:lstStyle/>
          <a:p>
            <a:r>
              <a:rPr lang="en-US" dirty="0" smtClean="0"/>
              <a:t>Total throughput for all-to-all</a:t>
            </a:r>
            <a:endParaRPr lang="en-US" dirty="0"/>
          </a:p>
        </p:txBody>
      </p:sp>
      <p:pic>
        <p:nvPicPr>
          <p:cNvPr id="49154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981199" y="2438400"/>
            <a:ext cx="5638801" cy="43944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Related work</a:t>
            </a:r>
            <a:endParaRPr lang="en-US" dirty="0"/>
          </a:p>
        </p:txBody>
      </p:sp>
      <p:pic>
        <p:nvPicPr>
          <p:cNvPr id="22530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28600" y="1676399"/>
            <a:ext cx="8191502" cy="45720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Rounded Rectangle 6"/>
          <p:cNvSpPr/>
          <p:nvPr/>
        </p:nvSpPr>
        <p:spPr>
          <a:xfrm>
            <a:off x="6781800" y="2057400"/>
            <a:ext cx="1371600" cy="914400"/>
          </a:xfrm>
          <a:prstGeom prst="roundRect">
            <a:avLst/>
          </a:prstGeom>
          <a:solidFill>
            <a:srgbClr val="00B050">
              <a:alpha val="30000"/>
            </a:srgbClr>
          </a:solidFill>
          <a:ln>
            <a:solidFill>
              <a:schemeClr val="accent1">
                <a:shade val="50000"/>
                <a:alpha val="13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ounded Rectangle 7"/>
          <p:cNvSpPr/>
          <p:nvPr/>
        </p:nvSpPr>
        <p:spPr>
          <a:xfrm>
            <a:off x="6781800" y="4800600"/>
            <a:ext cx="1371600" cy="381000"/>
          </a:xfrm>
          <a:prstGeom prst="roundRect">
            <a:avLst/>
          </a:prstGeom>
          <a:solidFill>
            <a:srgbClr val="00B050">
              <a:alpha val="30000"/>
            </a:srgbClr>
          </a:solidFill>
          <a:ln>
            <a:solidFill>
              <a:schemeClr val="accent1">
                <a:shade val="50000"/>
                <a:alpha val="13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18</a:t>
            </a:fld>
            <a:endParaRPr lang="en-US"/>
          </a:p>
        </p:txBody>
      </p:sp>
      <p:sp>
        <p:nvSpPr>
          <p:cNvPr id="9" name="Rounded Rectangle 8"/>
          <p:cNvSpPr/>
          <p:nvPr/>
        </p:nvSpPr>
        <p:spPr>
          <a:xfrm>
            <a:off x="6781800" y="3048000"/>
            <a:ext cx="1371600" cy="457200"/>
          </a:xfrm>
          <a:prstGeom prst="roundRect">
            <a:avLst/>
          </a:prstGeom>
          <a:solidFill>
            <a:srgbClr val="00B050">
              <a:alpha val="30000"/>
            </a:srgbClr>
          </a:solidFill>
          <a:ln>
            <a:solidFill>
              <a:schemeClr val="accent1">
                <a:shade val="50000"/>
                <a:alpha val="13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Line Callout 2 9"/>
          <p:cNvSpPr/>
          <p:nvPr/>
        </p:nvSpPr>
        <p:spPr>
          <a:xfrm>
            <a:off x="8077200" y="2209800"/>
            <a:ext cx="1066800" cy="457200"/>
          </a:xfrm>
          <a:prstGeom prst="borderCallout2">
            <a:avLst>
              <a:gd name="adj1" fmla="val 18750"/>
              <a:gd name="adj2" fmla="val -8333"/>
              <a:gd name="adj3" fmla="val 18750"/>
              <a:gd name="adj4" fmla="val -16667"/>
              <a:gd name="adj5" fmla="val 99842"/>
              <a:gd name="adj6" fmla="val -27137"/>
            </a:avLst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Speedup</a:t>
            </a:r>
            <a:endParaRPr lang="en-US" sz="16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0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Related 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UCSD08 and Portland</a:t>
            </a:r>
          </a:p>
          <a:p>
            <a:pPr lvl="1"/>
            <a:r>
              <a:rPr lang="en-US" dirty="0" err="1" smtClean="0"/>
              <a:t>Rearrangeable</a:t>
            </a:r>
            <a:r>
              <a:rPr lang="en-US" dirty="0" smtClean="0"/>
              <a:t> non-blocking </a:t>
            </a:r>
            <a:r>
              <a:rPr lang="en-US" dirty="0" err="1" smtClean="0"/>
              <a:t>Clos</a:t>
            </a:r>
            <a:r>
              <a:rPr lang="en-US" dirty="0" smtClean="0"/>
              <a:t> network</a:t>
            </a:r>
          </a:p>
          <a:p>
            <a:pPr lvl="1"/>
            <a:r>
              <a:rPr lang="en-US" dirty="0" smtClean="0"/>
              <a:t>No server change needed</a:t>
            </a:r>
          </a:p>
          <a:p>
            <a:pPr lvl="1"/>
            <a:r>
              <a:rPr lang="en-US" dirty="0" smtClean="0"/>
              <a:t>Destination </a:t>
            </a:r>
            <a:r>
              <a:rPr lang="en-US" dirty="0" err="1" smtClean="0"/>
              <a:t>addr</a:t>
            </a:r>
            <a:r>
              <a:rPr lang="en-US" dirty="0" smtClean="0"/>
              <a:t> based routing</a:t>
            </a:r>
          </a:p>
          <a:p>
            <a:r>
              <a:rPr lang="en-US" dirty="0" smtClean="0"/>
              <a:t>VL2</a:t>
            </a:r>
          </a:p>
          <a:p>
            <a:pPr lvl="1"/>
            <a:r>
              <a:rPr lang="en-US" dirty="0" smtClean="0"/>
              <a:t>Reduces cables by using 10G Ethernet</a:t>
            </a:r>
          </a:p>
          <a:p>
            <a:pPr lvl="1"/>
            <a:r>
              <a:rPr lang="en-US" dirty="0" smtClean="0"/>
              <a:t>Leveraging existing OSFP and ECMP</a:t>
            </a:r>
          </a:p>
          <a:p>
            <a:pPr lvl="1"/>
            <a:r>
              <a:rPr lang="en-US" dirty="0" smtClean="0"/>
              <a:t>Randomized Valiant routing</a:t>
            </a:r>
          </a:p>
          <a:p>
            <a:r>
              <a:rPr lang="en-US" dirty="0" err="1" smtClean="0"/>
              <a:t>DCell</a:t>
            </a:r>
            <a:endParaRPr lang="en-US" dirty="0" smtClean="0"/>
          </a:p>
          <a:p>
            <a:pPr lvl="1"/>
            <a:r>
              <a:rPr lang="en-US" dirty="0" smtClean="0"/>
              <a:t>For different purposes but share the same design philosophy </a:t>
            </a:r>
          </a:p>
          <a:p>
            <a:pPr lvl="1"/>
            <a:r>
              <a:rPr lang="en-US" dirty="0" smtClean="0"/>
              <a:t>BCube provides better load-balancing and network capacity</a:t>
            </a:r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Container-based modular DC</a:t>
            </a:r>
            <a:endParaRPr lang="en-US" dirty="0"/>
          </a:p>
        </p:txBody>
      </p:sp>
      <p:pic>
        <p:nvPicPr>
          <p:cNvPr id="6" name="Picture 20" descr="D:\JamesRH\ImageLibrary\2007\Images2007-08\2007-08 Images\SunBlackBoxCooling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28600" y="1295400"/>
            <a:ext cx="2743200" cy="21676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Box 13"/>
          <p:cNvSpPr txBox="1">
            <a:spLocks noChangeArrowheads="1"/>
          </p:cNvSpPr>
          <p:nvPr/>
        </p:nvSpPr>
        <p:spPr bwMode="auto">
          <a:xfrm>
            <a:off x="501650" y="3378200"/>
            <a:ext cx="201295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1600" b="1" dirty="0">
                <a:latin typeface="Calibri" pitchFamily="34" charset="0"/>
              </a:rPr>
              <a:t>Sun Project Black Box</a:t>
            </a:r>
          </a:p>
          <a:p>
            <a:pPr algn="ctr"/>
            <a:r>
              <a:rPr lang="en-US" sz="1600" dirty="0">
                <a:latin typeface="Calibri" pitchFamily="34" charset="0"/>
              </a:rPr>
              <a:t>242 systems in 20’</a:t>
            </a:r>
          </a:p>
        </p:txBody>
      </p:sp>
      <p:sp>
        <p:nvSpPr>
          <p:cNvPr id="10" name="TextBox 15"/>
          <p:cNvSpPr txBox="1">
            <a:spLocks noChangeArrowheads="1"/>
          </p:cNvSpPr>
          <p:nvPr/>
        </p:nvSpPr>
        <p:spPr bwMode="auto">
          <a:xfrm>
            <a:off x="152400" y="5791200"/>
            <a:ext cx="2564163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1600" b="1" dirty="0" err="1">
                <a:latin typeface="Calibri" pitchFamily="34" charset="0"/>
              </a:rPr>
              <a:t>Rackable</a:t>
            </a:r>
            <a:r>
              <a:rPr lang="en-US" sz="1600" b="1" dirty="0">
                <a:latin typeface="Calibri" pitchFamily="34" charset="0"/>
              </a:rPr>
              <a:t> Systems </a:t>
            </a:r>
            <a:r>
              <a:rPr lang="en-US" sz="1600" b="1" dirty="0" smtClean="0">
                <a:latin typeface="Calibri" pitchFamily="34" charset="0"/>
              </a:rPr>
              <a:t>Container</a:t>
            </a:r>
          </a:p>
          <a:p>
            <a:pPr algn="ctr"/>
            <a:r>
              <a:rPr lang="en-US" sz="1600" dirty="0" smtClean="0">
                <a:latin typeface="Calibri" pitchFamily="34" charset="0"/>
              </a:rPr>
              <a:t>2800 servers in 40’ </a:t>
            </a:r>
            <a:endParaRPr lang="en-US" sz="1600" dirty="0">
              <a:latin typeface="Calibri" pitchFamily="34" charset="0"/>
            </a:endParaRPr>
          </a:p>
        </p:txBody>
      </p:sp>
      <p:sp>
        <p:nvSpPr>
          <p:cNvPr id="13" name="Content Placeholder 2"/>
          <p:cNvSpPr>
            <a:spLocks noGrp="1"/>
          </p:cNvSpPr>
          <p:nvPr>
            <p:ph idx="1"/>
          </p:nvPr>
        </p:nvSpPr>
        <p:spPr>
          <a:xfrm>
            <a:off x="3276600" y="3276600"/>
            <a:ext cx="5867400" cy="3124200"/>
          </a:xfrm>
        </p:spPr>
        <p:txBody>
          <a:bodyPr>
            <a:normAutofit fontScale="85000" lnSpcReduction="10000"/>
          </a:bodyPr>
          <a:lstStyle/>
          <a:p>
            <a:r>
              <a:rPr lang="en-US" dirty="0" smtClean="0"/>
              <a:t>Core benefits of Shipping Container DCs:</a:t>
            </a:r>
          </a:p>
          <a:p>
            <a:pPr lvl="1"/>
            <a:r>
              <a:rPr lang="en-US" dirty="0" smtClean="0"/>
              <a:t>Easy deployment </a:t>
            </a:r>
          </a:p>
          <a:p>
            <a:pPr lvl="2"/>
            <a:r>
              <a:rPr lang="en-US" dirty="0" smtClean="0"/>
              <a:t>High mobility </a:t>
            </a:r>
          </a:p>
          <a:p>
            <a:pPr lvl="2"/>
            <a:r>
              <a:rPr lang="en-US" dirty="0" smtClean="0"/>
              <a:t>Just plug in power, network, &amp; chilled water</a:t>
            </a:r>
          </a:p>
          <a:p>
            <a:pPr lvl="1"/>
            <a:r>
              <a:rPr lang="en-US" dirty="0" smtClean="0"/>
              <a:t>Increased cooling efficiency</a:t>
            </a:r>
          </a:p>
          <a:p>
            <a:pPr lvl="1"/>
            <a:r>
              <a:rPr lang="en-US" dirty="0" smtClean="0"/>
              <a:t>Manufacturing &amp; H/W Admin. Savings</a:t>
            </a:r>
            <a:endParaRPr lang="en-US" dirty="0"/>
          </a:p>
        </p:txBody>
      </p:sp>
      <p:sp>
        <p:nvSpPr>
          <p:cNvPr id="11" name="Content Placeholder 2"/>
          <p:cNvSpPr txBox="1">
            <a:spLocks/>
          </p:cNvSpPr>
          <p:nvPr/>
        </p:nvSpPr>
        <p:spPr>
          <a:xfrm>
            <a:off x="3276600" y="1447800"/>
            <a:ext cx="5867400" cy="1524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3200" dirty="0" smtClean="0"/>
              <a:t>1000-2000 servers in a single container</a:t>
            </a: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/>
          </a:p>
        </p:txBody>
      </p:sp>
      <p:pic>
        <p:nvPicPr>
          <p:cNvPr id="5121" name="Picture 1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28600" y="4267200"/>
            <a:ext cx="32004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4" name="Picture 4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2400" y="4114800"/>
            <a:ext cx="3352800" cy="15656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 novel network architecture for container-based, modular data centers </a:t>
            </a:r>
          </a:p>
          <a:p>
            <a:pPr lvl="1"/>
            <a:r>
              <a:rPr lang="en-US" dirty="0" smtClean="0"/>
              <a:t>Enables speedup for one-to-x and x-to-one traffic</a:t>
            </a:r>
          </a:p>
          <a:p>
            <a:pPr lvl="1"/>
            <a:r>
              <a:rPr lang="en-US" dirty="0" smtClean="0"/>
              <a:t>Provides high network capacity to all-to-all traffic </a:t>
            </a:r>
          </a:p>
          <a:p>
            <a:pPr lvl="1"/>
            <a:r>
              <a:rPr lang="en-US" dirty="0" smtClean="0"/>
              <a:t>Purely constructed from low-end commodity switches</a:t>
            </a:r>
          </a:p>
          <a:p>
            <a:pPr lvl="1"/>
            <a:r>
              <a:rPr lang="en-US" dirty="0" smtClean="0"/>
              <a:t>Graceful performance degradation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28600"/>
            <a:ext cx="8229600" cy="1143000"/>
          </a:xfrm>
        </p:spPr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>
            <a:lum bright="-4000"/>
          </a:blip>
          <a:srcRect/>
          <a:stretch>
            <a:fillRect/>
          </a:stretch>
        </p:blipFill>
        <p:spPr bwMode="auto">
          <a:xfrm>
            <a:off x="533400" y="381000"/>
            <a:ext cx="8458200" cy="647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Content Placeholder 2"/>
          <p:cNvSpPr txBox="1">
            <a:spLocks/>
          </p:cNvSpPr>
          <p:nvPr/>
        </p:nvSpPr>
        <p:spPr>
          <a:xfrm>
            <a:off x="0" y="223158"/>
            <a:ext cx="7467600" cy="152944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bg1"/>
              </a:buClr>
              <a:buSzTx/>
              <a:buFont typeface="Arial" pitchFamily="34" charset="0"/>
              <a:buChar char="•"/>
              <a:tabLst/>
              <a:defRPr/>
            </a:pP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Internetworking</a:t>
            </a:r>
            <a:r>
              <a:rPr kumimoji="0" lang="en-US" sz="3600" b="1" i="0" u="none" strike="noStrike" kern="1200" cap="none" spc="0" normalizeH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for </a:t>
            </a: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modular mega data centers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257800" y="6324600"/>
            <a:ext cx="2971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IEEE Spectrum Feb.</a:t>
            </a:r>
            <a:endParaRPr lang="en-US" sz="2400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6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09600" y="1905000"/>
            <a:ext cx="7772400" cy="1362075"/>
          </a:xfrm>
        </p:spPr>
        <p:txBody>
          <a:bodyPr/>
          <a:lstStyle/>
          <a:p>
            <a:r>
              <a:rPr lang="en-US" dirty="0" smtClean="0">
                <a:solidFill>
                  <a:srgbClr val="00B050"/>
                </a:solidFill>
              </a:rPr>
              <a:t>Q &amp; A</a:t>
            </a:r>
            <a:endParaRPr lang="en-US" dirty="0">
              <a:solidFill>
                <a:srgbClr val="00B050"/>
              </a:solidFill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>
          <a:xfrm>
            <a:off x="609600" y="3276600"/>
            <a:ext cx="7772400" cy="1500187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BCube design goals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29200"/>
          </a:xfrm>
        </p:spPr>
        <p:txBody>
          <a:bodyPr>
            <a:normAutofit/>
          </a:bodyPr>
          <a:lstStyle/>
          <a:p>
            <a:r>
              <a:rPr lang="en-US" dirty="0" smtClean="0"/>
              <a:t>High network capacity for various traffic patterns</a:t>
            </a:r>
          </a:p>
          <a:p>
            <a:pPr lvl="1"/>
            <a:r>
              <a:rPr lang="en-US" dirty="0" smtClean="0"/>
              <a:t>One-to-one </a:t>
            </a:r>
            <a:r>
              <a:rPr lang="en-US" dirty="0" err="1" smtClean="0"/>
              <a:t>unicast</a:t>
            </a:r>
            <a:endParaRPr lang="en-US" dirty="0" smtClean="0"/>
          </a:p>
          <a:p>
            <a:pPr lvl="1"/>
            <a:r>
              <a:rPr lang="en-US" dirty="0" smtClean="0"/>
              <a:t>One-to-all and one-to-several reliable </a:t>
            </a:r>
            <a:r>
              <a:rPr lang="en-US" dirty="0" err="1" smtClean="0"/>
              <a:t>groupcast</a:t>
            </a:r>
            <a:endParaRPr lang="en-US" dirty="0" smtClean="0"/>
          </a:p>
          <a:p>
            <a:pPr lvl="1"/>
            <a:r>
              <a:rPr lang="en-US" dirty="0" smtClean="0"/>
              <a:t>All-to-all data shuffling </a:t>
            </a:r>
          </a:p>
          <a:p>
            <a:r>
              <a:rPr lang="en-US" dirty="0" smtClean="0"/>
              <a:t>Only use low-end, commodity switches</a:t>
            </a:r>
          </a:p>
          <a:p>
            <a:r>
              <a:rPr lang="en-US" dirty="0" smtClean="0"/>
              <a:t>Graceful performance degradation</a:t>
            </a:r>
          </a:p>
          <a:p>
            <a:pPr lvl="1"/>
            <a:r>
              <a:rPr lang="en-US" dirty="0" smtClean="0"/>
              <a:t>Performance  degrades gracefully as servers/switches failure increases</a:t>
            </a:r>
          </a:p>
          <a:p>
            <a:pPr lvl="2">
              <a:buNone/>
            </a:pPr>
            <a:endParaRPr lang="en-US" dirty="0" smtClean="0"/>
          </a:p>
          <a:p>
            <a:pPr lvl="2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0"/>
            <a:ext cx="8229600" cy="1143000"/>
          </a:xfrm>
        </p:spPr>
        <p:txBody>
          <a:bodyPr/>
          <a:lstStyle/>
          <a:p>
            <a:r>
              <a:rPr lang="en-US" dirty="0" smtClean="0"/>
              <a:t>BCube structure </a:t>
            </a:r>
            <a:endParaRPr lang="en-US" dirty="0"/>
          </a:p>
        </p:txBody>
      </p:sp>
      <p:grpSp>
        <p:nvGrpSpPr>
          <p:cNvPr id="3" name="Group 107"/>
          <p:cNvGrpSpPr/>
          <p:nvPr/>
        </p:nvGrpSpPr>
        <p:grpSpPr>
          <a:xfrm>
            <a:off x="152400" y="3124200"/>
            <a:ext cx="2057400" cy="1524000"/>
            <a:chOff x="152400" y="3886200"/>
            <a:chExt cx="2057400" cy="1524000"/>
          </a:xfrm>
        </p:grpSpPr>
        <p:sp>
          <p:nvSpPr>
            <p:cNvPr id="5" name="Rectangle 4"/>
            <p:cNvSpPr/>
            <p:nvPr/>
          </p:nvSpPr>
          <p:spPr>
            <a:xfrm>
              <a:off x="609600" y="3886200"/>
              <a:ext cx="1066800" cy="533400"/>
            </a:xfrm>
            <a:prstGeom prst="rect">
              <a:avLst/>
            </a:prstGeom>
            <a:ln w="952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&lt;0,0&gt;</a:t>
              </a:r>
              <a:endParaRPr lang="en-US" dirty="0"/>
            </a:p>
          </p:txBody>
        </p:sp>
        <p:sp>
          <p:nvSpPr>
            <p:cNvPr id="6" name="Oval 5"/>
            <p:cNvSpPr/>
            <p:nvPr/>
          </p:nvSpPr>
          <p:spPr>
            <a:xfrm>
              <a:off x="152400" y="4953000"/>
              <a:ext cx="457200" cy="457200"/>
            </a:xfrm>
            <a:prstGeom prst="ellips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050" dirty="0"/>
            </a:p>
          </p:txBody>
        </p:sp>
        <p:sp>
          <p:nvSpPr>
            <p:cNvPr id="10" name="Oval 9"/>
            <p:cNvSpPr/>
            <p:nvPr/>
          </p:nvSpPr>
          <p:spPr>
            <a:xfrm>
              <a:off x="685800" y="4953000"/>
              <a:ext cx="457200" cy="457200"/>
            </a:xfrm>
            <a:prstGeom prst="ellips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Oval 10"/>
            <p:cNvSpPr/>
            <p:nvPr/>
          </p:nvSpPr>
          <p:spPr>
            <a:xfrm>
              <a:off x="1219200" y="4953000"/>
              <a:ext cx="457200" cy="457200"/>
            </a:xfrm>
            <a:prstGeom prst="ellips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Oval 11"/>
            <p:cNvSpPr/>
            <p:nvPr/>
          </p:nvSpPr>
          <p:spPr>
            <a:xfrm>
              <a:off x="1752600" y="4953000"/>
              <a:ext cx="457200" cy="457200"/>
            </a:xfrm>
            <a:prstGeom prst="ellips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4" name="Straight Connector 13"/>
            <p:cNvCxnSpPr>
              <a:stCxn id="6" idx="0"/>
              <a:endCxn id="5" idx="2"/>
            </p:cNvCxnSpPr>
            <p:nvPr/>
          </p:nvCxnSpPr>
          <p:spPr>
            <a:xfrm rot="5400000" flipH="1" flipV="1">
              <a:off x="495300" y="4305300"/>
              <a:ext cx="533400" cy="762000"/>
            </a:xfrm>
            <a:prstGeom prst="line">
              <a:avLst/>
            </a:prstGeom>
            <a:ln>
              <a:solidFill>
                <a:schemeClr val="tx1">
                  <a:alpha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>
              <a:stCxn id="10" idx="0"/>
              <a:endCxn id="5" idx="2"/>
            </p:cNvCxnSpPr>
            <p:nvPr/>
          </p:nvCxnSpPr>
          <p:spPr>
            <a:xfrm rot="5400000" flipH="1" flipV="1">
              <a:off x="762000" y="4572000"/>
              <a:ext cx="533400" cy="228600"/>
            </a:xfrm>
            <a:prstGeom prst="line">
              <a:avLst/>
            </a:prstGeom>
            <a:ln>
              <a:solidFill>
                <a:schemeClr val="tx1">
                  <a:alpha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>
              <a:stCxn id="11" idx="0"/>
              <a:endCxn id="5" idx="2"/>
            </p:cNvCxnSpPr>
            <p:nvPr/>
          </p:nvCxnSpPr>
          <p:spPr>
            <a:xfrm rot="16200000" flipV="1">
              <a:off x="1028700" y="4533900"/>
              <a:ext cx="533400" cy="304800"/>
            </a:xfrm>
            <a:prstGeom prst="line">
              <a:avLst/>
            </a:prstGeom>
            <a:ln>
              <a:solidFill>
                <a:schemeClr val="tx1">
                  <a:alpha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>
              <a:stCxn id="12" idx="0"/>
              <a:endCxn id="5" idx="2"/>
            </p:cNvCxnSpPr>
            <p:nvPr/>
          </p:nvCxnSpPr>
          <p:spPr>
            <a:xfrm rot="16200000" flipV="1">
              <a:off x="1295400" y="4267200"/>
              <a:ext cx="533400" cy="838200"/>
            </a:xfrm>
            <a:prstGeom prst="line">
              <a:avLst/>
            </a:prstGeom>
            <a:ln>
              <a:solidFill>
                <a:schemeClr val="tx1">
                  <a:alpha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TextBox 20"/>
            <p:cNvSpPr txBox="1"/>
            <p:nvPr/>
          </p:nvSpPr>
          <p:spPr>
            <a:xfrm>
              <a:off x="152400" y="5029200"/>
              <a:ext cx="4572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00</a:t>
              </a:r>
              <a:endParaRPr lang="en-US" dirty="0"/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685800" y="5029200"/>
              <a:ext cx="4572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01</a:t>
              </a:r>
              <a:endParaRPr lang="en-US" dirty="0"/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1219200" y="5029200"/>
              <a:ext cx="4572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02</a:t>
              </a:r>
              <a:endParaRPr lang="en-US" dirty="0"/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1752600" y="5040868"/>
              <a:ext cx="4572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03</a:t>
              </a:r>
              <a:endParaRPr lang="en-US" dirty="0"/>
            </a:p>
          </p:txBody>
        </p:sp>
      </p:grpSp>
      <p:grpSp>
        <p:nvGrpSpPr>
          <p:cNvPr id="4" name="Group 108"/>
          <p:cNvGrpSpPr/>
          <p:nvPr/>
        </p:nvGrpSpPr>
        <p:grpSpPr>
          <a:xfrm>
            <a:off x="2438400" y="3124200"/>
            <a:ext cx="2057400" cy="1524000"/>
            <a:chOff x="2438400" y="3886200"/>
            <a:chExt cx="2057400" cy="1524000"/>
          </a:xfrm>
        </p:grpSpPr>
        <p:sp>
          <p:nvSpPr>
            <p:cNvPr id="25" name="Rectangle 24"/>
            <p:cNvSpPr/>
            <p:nvPr/>
          </p:nvSpPr>
          <p:spPr>
            <a:xfrm>
              <a:off x="2895600" y="3886200"/>
              <a:ext cx="1066800" cy="533400"/>
            </a:xfrm>
            <a:prstGeom prst="rect">
              <a:avLst/>
            </a:prstGeom>
            <a:ln w="952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&lt;0,1&gt;</a:t>
              </a:r>
              <a:endParaRPr lang="en-US" dirty="0"/>
            </a:p>
          </p:txBody>
        </p:sp>
        <p:sp>
          <p:nvSpPr>
            <p:cNvPr id="26" name="Oval 25"/>
            <p:cNvSpPr/>
            <p:nvPr/>
          </p:nvSpPr>
          <p:spPr>
            <a:xfrm>
              <a:off x="2438400" y="4953000"/>
              <a:ext cx="457200" cy="457200"/>
            </a:xfrm>
            <a:prstGeom prst="ellips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050" dirty="0"/>
            </a:p>
          </p:txBody>
        </p:sp>
        <p:sp>
          <p:nvSpPr>
            <p:cNvPr id="27" name="Oval 26"/>
            <p:cNvSpPr/>
            <p:nvPr/>
          </p:nvSpPr>
          <p:spPr>
            <a:xfrm>
              <a:off x="2971800" y="4953000"/>
              <a:ext cx="457200" cy="457200"/>
            </a:xfrm>
            <a:prstGeom prst="ellips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Oval 27"/>
            <p:cNvSpPr/>
            <p:nvPr/>
          </p:nvSpPr>
          <p:spPr>
            <a:xfrm>
              <a:off x="3505200" y="4953000"/>
              <a:ext cx="457200" cy="457200"/>
            </a:xfrm>
            <a:prstGeom prst="ellips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Oval 28"/>
            <p:cNvSpPr/>
            <p:nvPr/>
          </p:nvSpPr>
          <p:spPr>
            <a:xfrm>
              <a:off x="4038600" y="4953000"/>
              <a:ext cx="457200" cy="457200"/>
            </a:xfrm>
            <a:prstGeom prst="ellips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0" name="Straight Connector 29"/>
            <p:cNvCxnSpPr>
              <a:stCxn id="26" idx="0"/>
              <a:endCxn id="25" idx="2"/>
            </p:cNvCxnSpPr>
            <p:nvPr/>
          </p:nvCxnSpPr>
          <p:spPr>
            <a:xfrm rot="5400000" flipH="1" flipV="1">
              <a:off x="2781300" y="4305300"/>
              <a:ext cx="533400" cy="762000"/>
            </a:xfrm>
            <a:prstGeom prst="line">
              <a:avLst/>
            </a:prstGeom>
            <a:ln>
              <a:solidFill>
                <a:schemeClr val="tx1">
                  <a:alpha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>
              <a:stCxn id="27" idx="0"/>
              <a:endCxn id="25" idx="2"/>
            </p:cNvCxnSpPr>
            <p:nvPr/>
          </p:nvCxnSpPr>
          <p:spPr>
            <a:xfrm rot="5400000" flipH="1" flipV="1">
              <a:off x="3048000" y="4572000"/>
              <a:ext cx="533400" cy="228600"/>
            </a:xfrm>
            <a:prstGeom prst="line">
              <a:avLst/>
            </a:prstGeom>
            <a:ln>
              <a:solidFill>
                <a:schemeClr val="tx1">
                  <a:alpha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>
              <a:stCxn id="28" idx="0"/>
              <a:endCxn id="25" idx="2"/>
            </p:cNvCxnSpPr>
            <p:nvPr/>
          </p:nvCxnSpPr>
          <p:spPr>
            <a:xfrm rot="16200000" flipV="1">
              <a:off x="3314700" y="4533900"/>
              <a:ext cx="533400" cy="304800"/>
            </a:xfrm>
            <a:prstGeom prst="line">
              <a:avLst/>
            </a:prstGeom>
            <a:ln>
              <a:solidFill>
                <a:schemeClr val="tx1">
                  <a:alpha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>
              <a:stCxn id="29" idx="0"/>
              <a:endCxn id="25" idx="2"/>
            </p:cNvCxnSpPr>
            <p:nvPr/>
          </p:nvCxnSpPr>
          <p:spPr>
            <a:xfrm rot="16200000" flipV="1">
              <a:off x="3581400" y="4267200"/>
              <a:ext cx="533400" cy="838200"/>
            </a:xfrm>
            <a:prstGeom prst="line">
              <a:avLst/>
            </a:prstGeom>
            <a:ln>
              <a:solidFill>
                <a:schemeClr val="tx1">
                  <a:alpha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4" name="TextBox 33"/>
            <p:cNvSpPr txBox="1"/>
            <p:nvPr/>
          </p:nvSpPr>
          <p:spPr>
            <a:xfrm>
              <a:off x="2438400" y="5029200"/>
              <a:ext cx="4572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10</a:t>
              </a:r>
              <a:endParaRPr lang="en-US" dirty="0"/>
            </a:p>
          </p:txBody>
        </p:sp>
        <p:sp>
          <p:nvSpPr>
            <p:cNvPr id="35" name="TextBox 34"/>
            <p:cNvSpPr txBox="1"/>
            <p:nvPr/>
          </p:nvSpPr>
          <p:spPr>
            <a:xfrm>
              <a:off x="2971800" y="5029200"/>
              <a:ext cx="4572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11</a:t>
              </a:r>
              <a:endParaRPr lang="en-US" dirty="0"/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3505200" y="5029200"/>
              <a:ext cx="4572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12</a:t>
              </a:r>
              <a:endParaRPr lang="en-US" dirty="0"/>
            </a:p>
          </p:txBody>
        </p:sp>
        <p:sp>
          <p:nvSpPr>
            <p:cNvPr id="37" name="TextBox 36"/>
            <p:cNvSpPr txBox="1"/>
            <p:nvPr/>
          </p:nvSpPr>
          <p:spPr>
            <a:xfrm>
              <a:off x="4038600" y="5040868"/>
              <a:ext cx="4572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13</a:t>
              </a:r>
              <a:endParaRPr lang="en-US" dirty="0"/>
            </a:p>
          </p:txBody>
        </p:sp>
      </p:grpSp>
      <p:grpSp>
        <p:nvGrpSpPr>
          <p:cNvPr id="7" name="Group 109"/>
          <p:cNvGrpSpPr/>
          <p:nvPr/>
        </p:nvGrpSpPr>
        <p:grpSpPr>
          <a:xfrm>
            <a:off x="4648200" y="3124200"/>
            <a:ext cx="2057400" cy="1524000"/>
            <a:chOff x="4648200" y="3886200"/>
            <a:chExt cx="2057400" cy="1524000"/>
          </a:xfrm>
        </p:grpSpPr>
        <p:sp>
          <p:nvSpPr>
            <p:cNvPr id="38" name="Rectangle 37"/>
            <p:cNvSpPr/>
            <p:nvPr/>
          </p:nvSpPr>
          <p:spPr>
            <a:xfrm>
              <a:off x="5105400" y="3886200"/>
              <a:ext cx="1066800" cy="533400"/>
            </a:xfrm>
            <a:prstGeom prst="rect">
              <a:avLst/>
            </a:prstGeom>
            <a:ln w="952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&lt;0,2&gt;</a:t>
              </a:r>
              <a:endParaRPr lang="en-US" dirty="0"/>
            </a:p>
          </p:txBody>
        </p:sp>
        <p:sp>
          <p:nvSpPr>
            <p:cNvPr id="39" name="Oval 38"/>
            <p:cNvSpPr/>
            <p:nvPr/>
          </p:nvSpPr>
          <p:spPr>
            <a:xfrm>
              <a:off x="4648200" y="4953000"/>
              <a:ext cx="457200" cy="457200"/>
            </a:xfrm>
            <a:prstGeom prst="ellips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050" dirty="0"/>
            </a:p>
          </p:txBody>
        </p:sp>
        <p:sp>
          <p:nvSpPr>
            <p:cNvPr id="40" name="Oval 39"/>
            <p:cNvSpPr/>
            <p:nvPr/>
          </p:nvSpPr>
          <p:spPr>
            <a:xfrm>
              <a:off x="5181600" y="4953000"/>
              <a:ext cx="457200" cy="457200"/>
            </a:xfrm>
            <a:prstGeom prst="ellips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Oval 40"/>
            <p:cNvSpPr/>
            <p:nvPr/>
          </p:nvSpPr>
          <p:spPr>
            <a:xfrm>
              <a:off x="5715000" y="4953000"/>
              <a:ext cx="457200" cy="457200"/>
            </a:xfrm>
            <a:prstGeom prst="ellips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Oval 41"/>
            <p:cNvSpPr/>
            <p:nvPr/>
          </p:nvSpPr>
          <p:spPr>
            <a:xfrm>
              <a:off x="6248400" y="4953000"/>
              <a:ext cx="457200" cy="457200"/>
            </a:xfrm>
            <a:prstGeom prst="ellips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3" name="Straight Connector 42"/>
            <p:cNvCxnSpPr>
              <a:stCxn id="39" idx="0"/>
              <a:endCxn id="38" idx="2"/>
            </p:cNvCxnSpPr>
            <p:nvPr/>
          </p:nvCxnSpPr>
          <p:spPr>
            <a:xfrm rot="5400000" flipH="1" flipV="1">
              <a:off x="4991100" y="4305300"/>
              <a:ext cx="533400" cy="762000"/>
            </a:xfrm>
            <a:prstGeom prst="line">
              <a:avLst/>
            </a:prstGeom>
            <a:ln>
              <a:solidFill>
                <a:schemeClr val="tx1">
                  <a:alpha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/>
            <p:cNvCxnSpPr>
              <a:stCxn id="40" idx="0"/>
              <a:endCxn id="38" idx="2"/>
            </p:cNvCxnSpPr>
            <p:nvPr/>
          </p:nvCxnSpPr>
          <p:spPr>
            <a:xfrm rot="5400000" flipH="1" flipV="1">
              <a:off x="5257800" y="4572000"/>
              <a:ext cx="533400" cy="228600"/>
            </a:xfrm>
            <a:prstGeom prst="line">
              <a:avLst/>
            </a:prstGeom>
            <a:ln>
              <a:solidFill>
                <a:schemeClr val="tx1">
                  <a:alpha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44"/>
            <p:cNvCxnSpPr>
              <a:stCxn id="41" idx="0"/>
              <a:endCxn id="38" idx="2"/>
            </p:cNvCxnSpPr>
            <p:nvPr/>
          </p:nvCxnSpPr>
          <p:spPr>
            <a:xfrm rot="16200000" flipV="1">
              <a:off x="5524500" y="4533900"/>
              <a:ext cx="533400" cy="304800"/>
            </a:xfrm>
            <a:prstGeom prst="line">
              <a:avLst/>
            </a:prstGeom>
            <a:ln>
              <a:solidFill>
                <a:schemeClr val="tx1">
                  <a:alpha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5"/>
            <p:cNvCxnSpPr>
              <a:stCxn id="42" idx="0"/>
              <a:endCxn id="38" idx="2"/>
            </p:cNvCxnSpPr>
            <p:nvPr/>
          </p:nvCxnSpPr>
          <p:spPr>
            <a:xfrm rot="16200000" flipV="1">
              <a:off x="5791200" y="4267200"/>
              <a:ext cx="533400" cy="838200"/>
            </a:xfrm>
            <a:prstGeom prst="line">
              <a:avLst/>
            </a:prstGeom>
            <a:ln>
              <a:solidFill>
                <a:schemeClr val="tx1">
                  <a:alpha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7" name="TextBox 46"/>
            <p:cNvSpPr txBox="1"/>
            <p:nvPr/>
          </p:nvSpPr>
          <p:spPr>
            <a:xfrm>
              <a:off x="4648200" y="5029200"/>
              <a:ext cx="4572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20</a:t>
              </a:r>
              <a:endParaRPr lang="en-US" dirty="0"/>
            </a:p>
          </p:txBody>
        </p:sp>
        <p:sp>
          <p:nvSpPr>
            <p:cNvPr id="48" name="TextBox 47"/>
            <p:cNvSpPr txBox="1"/>
            <p:nvPr/>
          </p:nvSpPr>
          <p:spPr>
            <a:xfrm>
              <a:off x="5181600" y="5029200"/>
              <a:ext cx="4572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21</a:t>
              </a:r>
              <a:endParaRPr lang="en-US" dirty="0"/>
            </a:p>
          </p:txBody>
        </p:sp>
        <p:sp>
          <p:nvSpPr>
            <p:cNvPr id="49" name="TextBox 48"/>
            <p:cNvSpPr txBox="1"/>
            <p:nvPr/>
          </p:nvSpPr>
          <p:spPr>
            <a:xfrm>
              <a:off x="5715000" y="5029200"/>
              <a:ext cx="4572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22</a:t>
              </a:r>
              <a:endParaRPr lang="en-US" dirty="0"/>
            </a:p>
          </p:txBody>
        </p:sp>
        <p:sp>
          <p:nvSpPr>
            <p:cNvPr id="50" name="TextBox 49"/>
            <p:cNvSpPr txBox="1"/>
            <p:nvPr/>
          </p:nvSpPr>
          <p:spPr>
            <a:xfrm>
              <a:off x="6248400" y="5040868"/>
              <a:ext cx="4572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23</a:t>
              </a:r>
              <a:endParaRPr lang="en-US" dirty="0"/>
            </a:p>
          </p:txBody>
        </p:sp>
      </p:grpSp>
      <p:grpSp>
        <p:nvGrpSpPr>
          <p:cNvPr id="8" name="Group 110"/>
          <p:cNvGrpSpPr/>
          <p:nvPr/>
        </p:nvGrpSpPr>
        <p:grpSpPr>
          <a:xfrm>
            <a:off x="6934200" y="3124200"/>
            <a:ext cx="2057400" cy="1524000"/>
            <a:chOff x="6934200" y="3886200"/>
            <a:chExt cx="2057400" cy="1524000"/>
          </a:xfrm>
        </p:grpSpPr>
        <p:sp>
          <p:nvSpPr>
            <p:cNvPr id="51" name="Rectangle 50"/>
            <p:cNvSpPr/>
            <p:nvPr/>
          </p:nvSpPr>
          <p:spPr>
            <a:xfrm>
              <a:off x="7391400" y="3886200"/>
              <a:ext cx="1066800" cy="533400"/>
            </a:xfrm>
            <a:prstGeom prst="rect">
              <a:avLst/>
            </a:prstGeom>
            <a:ln w="952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&lt;0,3&gt;</a:t>
              </a:r>
              <a:endParaRPr lang="en-US" dirty="0"/>
            </a:p>
          </p:txBody>
        </p:sp>
        <p:sp>
          <p:nvSpPr>
            <p:cNvPr id="52" name="Oval 51"/>
            <p:cNvSpPr/>
            <p:nvPr/>
          </p:nvSpPr>
          <p:spPr>
            <a:xfrm>
              <a:off x="6934200" y="4953000"/>
              <a:ext cx="457200" cy="457200"/>
            </a:xfrm>
            <a:prstGeom prst="ellips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050" dirty="0"/>
            </a:p>
          </p:txBody>
        </p:sp>
        <p:sp>
          <p:nvSpPr>
            <p:cNvPr id="53" name="Oval 52"/>
            <p:cNvSpPr/>
            <p:nvPr/>
          </p:nvSpPr>
          <p:spPr>
            <a:xfrm>
              <a:off x="7467600" y="4953000"/>
              <a:ext cx="457200" cy="457200"/>
            </a:xfrm>
            <a:prstGeom prst="ellips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Oval 53"/>
            <p:cNvSpPr/>
            <p:nvPr/>
          </p:nvSpPr>
          <p:spPr>
            <a:xfrm>
              <a:off x="8001000" y="4953000"/>
              <a:ext cx="457200" cy="457200"/>
            </a:xfrm>
            <a:prstGeom prst="ellips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Oval 54"/>
            <p:cNvSpPr/>
            <p:nvPr/>
          </p:nvSpPr>
          <p:spPr>
            <a:xfrm>
              <a:off x="8534400" y="4953000"/>
              <a:ext cx="457200" cy="457200"/>
            </a:xfrm>
            <a:prstGeom prst="ellips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56" name="Straight Connector 55"/>
            <p:cNvCxnSpPr>
              <a:stCxn id="52" idx="0"/>
              <a:endCxn id="51" idx="2"/>
            </p:cNvCxnSpPr>
            <p:nvPr/>
          </p:nvCxnSpPr>
          <p:spPr>
            <a:xfrm rot="5400000" flipH="1" flipV="1">
              <a:off x="7277100" y="4305300"/>
              <a:ext cx="533400" cy="762000"/>
            </a:xfrm>
            <a:prstGeom prst="line">
              <a:avLst/>
            </a:prstGeom>
            <a:ln>
              <a:solidFill>
                <a:schemeClr val="tx1">
                  <a:alpha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Connector 56"/>
            <p:cNvCxnSpPr>
              <a:stCxn id="53" idx="0"/>
              <a:endCxn id="51" idx="2"/>
            </p:cNvCxnSpPr>
            <p:nvPr/>
          </p:nvCxnSpPr>
          <p:spPr>
            <a:xfrm rot="5400000" flipH="1" flipV="1">
              <a:off x="7543800" y="4572000"/>
              <a:ext cx="533400" cy="228600"/>
            </a:xfrm>
            <a:prstGeom prst="line">
              <a:avLst/>
            </a:prstGeom>
            <a:ln>
              <a:solidFill>
                <a:schemeClr val="tx1">
                  <a:alpha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/>
            <p:cNvCxnSpPr>
              <a:stCxn id="54" idx="0"/>
              <a:endCxn id="51" idx="2"/>
            </p:cNvCxnSpPr>
            <p:nvPr/>
          </p:nvCxnSpPr>
          <p:spPr>
            <a:xfrm rot="16200000" flipV="1">
              <a:off x="7810500" y="4533900"/>
              <a:ext cx="533400" cy="304800"/>
            </a:xfrm>
            <a:prstGeom prst="line">
              <a:avLst/>
            </a:prstGeom>
            <a:ln>
              <a:solidFill>
                <a:schemeClr val="tx1">
                  <a:alpha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Connector 58"/>
            <p:cNvCxnSpPr>
              <a:stCxn id="55" idx="0"/>
              <a:endCxn id="51" idx="2"/>
            </p:cNvCxnSpPr>
            <p:nvPr/>
          </p:nvCxnSpPr>
          <p:spPr>
            <a:xfrm rot="16200000" flipV="1">
              <a:off x="8077200" y="4267200"/>
              <a:ext cx="533400" cy="838200"/>
            </a:xfrm>
            <a:prstGeom prst="line">
              <a:avLst/>
            </a:prstGeom>
            <a:ln>
              <a:solidFill>
                <a:schemeClr val="tx1">
                  <a:alpha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0" name="TextBox 59"/>
            <p:cNvSpPr txBox="1"/>
            <p:nvPr/>
          </p:nvSpPr>
          <p:spPr>
            <a:xfrm>
              <a:off x="6934200" y="5029200"/>
              <a:ext cx="4572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30</a:t>
              </a:r>
              <a:endParaRPr lang="en-US" dirty="0"/>
            </a:p>
          </p:txBody>
        </p:sp>
        <p:sp>
          <p:nvSpPr>
            <p:cNvPr id="61" name="TextBox 60"/>
            <p:cNvSpPr txBox="1"/>
            <p:nvPr/>
          </p:nvSpPr>
          <p:spPr>
            <a:xfrm>
              <a:off x="7467600" y="5029200"/>
              <a:ext cx="4572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31</a:t>
              </a:r>
              <a:endParaRPr lang="en-US" dirty="0"/>
            </a:p>
          </p:txBody>
        </p:sp>
        <p:sp>
          <p:nvSpPr>
            <p:cNvPr id="62" name="TextBox 61"/>
            <p:cNvSpPr txBox="1"/>
            <p:nvPr/>
          </p:nvSpPr>
          <p:spPr>
            <a:xfrm>
              <a:off x="8001000" y="5029200"/>
              <a:ext cx="4572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32</a:t>
              </a:r>
              <a:endParaRPr lang="en-US" dirty="0"/>
            </a:p>
          </p:txBody>
        </p:sp>
        <p:sp>
          <p:nvSpPr>
            <p:cNvPr id="63" name="TextBox 62"/>
            <p:cNvSpPr txBox="1"/>
            <p:nvPr/>
          </p:nvSpPr>
          <p:spPr>
            <a:xfrm>
              <a:off x="8534400" y="5040868"/>
              <a:ext cx="4572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33</a:t>
              </a:r>
              <a:endParaRPr lang="en-US" dirty="0"/>
            </a:p>
          </p:txBody>
        </p:sp>
      </p:grpSp>
      <p:sp>
        <p:nvSpPr>
          <p:cNvPr id="64" name="Rectangle 63"/>
          <p:cNvSpPr/>
          <p:nvPr/>
        </p:nvSpPr>
        <p:spPr>
          <a:xfrm>
            <a:off x="609600" y="1600200"/>
            <a:ext cx="1066800" cy="533400"/>
          </a:xfrm>
          <a:prstGeom prst="rect">
            <a:avLst/>
          </a:prstGeom>
          <a:ln w="952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&lt;1,0&gt;</a:t>
            </a:r>
            <a:endParaRPr lang="en-US" dirty="0"/>
          </a:p>
        </p:txBody>
      </p:sp>
      <p:sp>
        <p:nvSpPr>
          <p:cNvPr id="65" name="Rectangle 64"/>
          <p:cNvSpPr/>
          <p:nvPr/>
        </p:nvSpPr>
        <p:spPr>
          <a:xfrm>
            <a:off x="2895600" y="1600200"/>
            <a:ext cx="1066800" cy="533400"/>
          </a:xfrm>
          <a:prstGeom prst="rect">
            <a:avLst/>
          </a:prstGeom>
          <a:ln w="952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&lt;1,1&gt;</a:t>
            </a:r>
            <a:endParaRPr lang="en-US" dirty="0"/>
          </a:p>
        </p:txBody>
      </p:sp>
      <p:sp>
        <p:nvSpPr>
          <p:cNvPr id="66" name="Rectangle 65"/>
          <p:cNvSpPr/>
          <p:nvPr/>
        </p:nvSpPr>
        <p:spPr>
          <a:xfrm>
            <a:off x="5105400" y="1600200"/>
            <a:ext cx="1066800" cy="533400"/>
          </a:xfrm>
          <a:prstGeom prst="rect">
            <a:avLst/>
          </a:prstGeom>
          <a:ln w="952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&lt;1,2&gt;</a:t>
            </a:r>
            <a:endParaRPr lang="en-US" dirty="0"/>
          </a:p>
        </p:txBody>
      </p:sp>
      <p:sp>
        <p:nvSpPr>
          <p:cNvPr id="67" name="Rectangle 66"/>
          <p:cNvSpPr/>
          <p:nvPr/>
        </p:nvSpPr>
        <p:spPr>
          <a:xfrm>
            <a:off x="7391400" y="1600200"/>
            <a:ext cx="1066800" cy="533400"/>
          </a:xfrm>
          <a:prstGeom prst="rect">
            <a:avLst/>
          </a:prstGeom>
          <a:ln w="952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&lt;1,3&gt;</a:t>
            </a:r>
            <a:endParaRPr lang="en-US" dirty="0"/>
          </a:p>
        </p:txBody>
      </p:sp>
      <p:cxnSp>
        <p:nvCxnSpPr>
          <p:cNvPr id="69" name="Straight Connector 68"/>
          <p:cNvCxnSpPr>
            <a:endCxn id="64" idx="2"/>
          </p:cNvCxnSpPr>
          <p:nvPr/>
        </p:nvCxnSpPr>
        <p:spPr>
          <a:xfrm rot="5400000" flipH="1" flipV="1">
            <a:off x="-266700" y="2781300"/>
            <a:ext cx="2057400" cy="762000"/>
          </a:xfrm>
          <a:prstGeom prst="line">
            <a:avLst/>
          </a:prstGeom>
          <a:ln>
            <a:solidFill>
              <a:schemeClr val="tx1">
                <a:alpha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Straight Connector 72"/>
          <p:cNvCxnSpPr>
            <a:endCxn id="65" idx="2"/>
          </p:cNvCxnSpPr>
          <p:nvPr/>
        </p:nvCxnSpPr>
        <p:spPr>
          <a:xfrm rot="5400000" flipH="1" flipV="1">
            <a:off x="1143000" y="1905000"/>
            <a:ext cx="2057400" cy="2514600"/>
          </a:xfrm>
          <a:prstGeom prst="line">
            <a:avLst/>
          </a:prstGeom>
          <a:ln>
            <a:solidFill>
              <a:schemeClr val="tx1">
                <a:alpha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Straight Connector 74"/>
          <p:cNvCxnSpPr>
            <a:endCxn id="66" idx="2"/>
          </p:cNvCxnSpPr>
          <p:nvPr/>
        </p:nvCxnSpPr>
        <p:spPr>
          <a:xfrm rot="5400000" flipH="1" flipV="1">
            <a:off x="2514600" y="1066800"/>
            <a:ext cx="2057400" cy="4191000"/>
          </a:xfrm>
          <a:prstGeom prst="line">
            <a:avLst/>
          </a:prstGeom>
          <a:ln>
            <a:solidFill>
              <a:schemeClr val="tx1">
                <a:alpha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Straight Connector 78"/>
          <p:cNvCxnSpPr>
            <a:endCxn id="67" idx="2"/>
          </p:cNvCxnSpPr>
          <p:nvPr/>
        </p:nvCxnSpPr>
        <p:spPr>
          <a:xfrm rot="5400000" flipH="1" flipV="1">
            <a:off x="3924300" y="190500"/>
            <a:ext cx="2057400" cy="5943600"/>
          </a:xfrm>
          <a:prstGeom prst="line">
            <a:avLst/>
          </a:prstGeom>
          <a:ln>
            <a:solidFill>
              <a:schemeClr val="tx1">
                <a:alpha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Straight Connector 80"/>
          <p:cNvCxnSpPr>
            <a:endCxn id="64" idx="2"/>
          </p:cNvCxnSpPr>
          <p:nvPr/>
        </p:nvCxnSpPr>
        <p:spPr>
          <a:xfrm rot="16200000" flipV="1">
            <a:off x="876300" y="2400300"/>
            <a:ext cx="2057400" cy="1524000"/>
          </a:xfrm>
          <a:prstGeom prst="line">
            <a:avLst/>
          </a:prstGeom>
          <a:ln>
            <a:solidFill>
              <a:schemeClr val="tx1">
                <a:alpha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Straight Connector 82"/>
          <p:cNvCxnSpPr>
            <a:endCxn id="65" idx="2"/>
          </p:cNvCxnSpPr>
          <p:nvPr/>
        </p:nvCxnSpPr>
        <p:spPr>
          <a:xfrm rot="5400000" flipH="1" flipV="1">
            <a:off x="2286000" y="3048000"/>
            <a:ext cx="2057400" cy="228600"/>
          </a:xfrm>
          <a:prstGeom prst="line">
            <a:avLst/>
          </a:prstGeom>
          <a:ln>
            <a:solidFill>
              <a:schemeClr val="tx1">
                <a:alpha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Straight Connector 84"/>
          <p:cNvCxnSpPr>
            <a:endCxn id="66" idx="2"/>
          </p:cNvCxnSpPr>
          <p:nvPr/>
        </p:nvCxnSpPr>
        <p:spPr>
          <a:xfrm rot="5400000" flipH="1" flipV="1">
            <a:off x="3657600" y="2209800"/>
            <a:ext cx="2057400" cy="1905000"/>
          </a:xfrm>
          <a:prstGeom prst="line">
            <a:avLst/>
          </a:prstGeom>
          <a:ln>
            <a:solidFill>
              <a:schemeClr val="tx1">
                <a:alpha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Straight Connector 86"/>
          <p:cNvCxnSpPr>
            <a:endCxn id="67" idx="2"/>
          </p:cNvCxnSpPr>
          <p:nvPr/>
        </p:nvCxnSpPr>
        <p:spPr>
          <a:xfrm rot="5400000" flipH="1" flipV="1">
            <a:off x="5067300" y="1333500"/>
            <a:ext cx="2057400" cy="3657600"/>
          </a:xfrm>
          <a:prstGeom prst="line">
            <a:avLst/>
          </a:prstGeom>
          <a:ln>
            <a:solidFill>
              <a:schemeClr val="tx1">
                <a:alpha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Straight Connector 88"/>
          <p:cNvCxnSpPr>
            <a:endCxn id="64" idx="2"/>
          </p:cNvCxnSpPr>
          <p:nvPr/>
        </p:nvCxnSpPr>
        <p:spPr>
          <a:xfrm rot="16200000" flipV="1">
            <a:off x="1981200" y="1295400"/>
            <a:ext cx="2057400" cy="3733800"/>
          </a:xfrm>
          <a:prstGeom prst="line">
            <a:avLst/>
          </a:prstGeom>
          <a:ln>
            <a:solidFill>
              <a:schemeClr val="tx1">
                <a:alpha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Straight Connector 90"/>
          <p:cNvCxnSpPr>
            <a:endCxn id="65" idx="2"/>
          </p:cNvCxnSpPr>
          <p:nvPr/>
        </p:nvCxnSpPr>
        <p:spPr>
          <a:xfrm rot="16200000" flipV="1">
            <a:off x="3390900" y="2171700"/>
            <a:ext cx="2057400" cy="1981200"/>
          </a:xfrm>
          <a:prstGeom prst="line">
            <a:avLst/>
          </a:prstGeom>
          <a:ln>
            <a:solidFill>
              <a:schemeClr val="tx1">
                <a:alpha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Straight Connector 92"/>
          <p:cNvCxnSpPr>
            <a:endCxn id="66" idx="2"/>
          </p:cNvCxnSpPr>
          <p:nvPr/>
        </p:nvCxnSpPr>
        <p:spPr>
          <a:xfrm rot="16200000" flipV="1">
            <a:off x="4762500" y="3009900"/>
            <a:ext cx="2057400" cy="304800"/>
          </a:xfrm>
          <a:prstGeom prst="line">
            <a:avLst/>
          </a:prstGeom>
          <a:ln>
            <a:solidFill>
              <a:schemeClr val="tx1">
                <a:alpha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Straight Connector 94"/>
          <p:cNvCxnSpPr>
            <a:endCxn id="67" idx="2"/>
          </p:cNvCxnSpPr>
          <p:nvPr/>
        </p:nvCxnSpPr>
        <p:spPr>
          <a:xfrm rot="5400000" flipH="1" flipV="1">
            <a:off x="6172200" y="2438400"/>
            <a:ext cx="2057400" cy="1447800"/>
          </a:xfrm>
          <a:prstGeom prst="line">
            <a:avLst/>
          </a:prstGeom>
          <a:ln>
            <a:solidFill>
              <a:schemeClr val="tx1">
                <a:alpha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Straight Connector 96"/>
          <p:cNvCxnSpPr>
            <a:endCxn id="64" idx="2"/>
          </p:cNvCxnSpPr>
          <p:nvPr/>
        </p:nvCxnSpPr>
        <p:spPr>
          <a:xfrm rot="16200000" flipV="1">
            <a:off x="3124200" y="152400"/>
            <a:ext cx="2057400" cy="6019800"/>
          </a:xfrm>
          <a:prstGeom prst="line">
            <a:avLst/>
          </a:prstGeom>
          <a:ln>
            <a:solidFill>
              <a:schemeClr val="tx1">
                <a:alpha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9" name="Straight Connector 98"/>
          <p:cNvCxnSpPr>
            <a:endCxn id="65" idx="2"/>
          </p:cNvCxnSpPr>
          <p:nvPr/>
        </p:nvCxnSpPr>
        <p:spPr>
          <a:xfrm rot="16200000" flipV="1">
            <a:off x="4533900" y="1028700"/>
            <a:ext cx="2057400" cy="4267200"/>
          </a:xfrm>
          <a:prstGeom prst="line">
            <a:avLst/>
          </a:prstGeom>
          <a:ln>
            <a:solidFill>
              <a:schemeClr val="tx1">
                <a:alpha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1" name="Straight Connector 100"/>
          <p:cNvCxnSpPr>
            <a:endCxn id="66" idx="2"/>
          </p:cNvCxnSpPr>
          <p:nvPr/>
        </p:nvCxnSpPr>
        <p:spPr>
          <a:xfrm rot="16200000" flipV="1">
            <a:off x="5905500" y="1866900"/>
            <a:ext cx="2057400" cy="2590800"/>
          </a:xfrm>
          <a:prstGeom prst="line">
            <a:avLst/>
          </a:prstGeom>
          <a:ln>
            <a:solidFill>
              <a:schemeClr val="tx1">
                <a:alpha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" name="Straight Connector 102"/>
          <p:cNvCxnSpPr>
            <a:endCxn id="67" idx="2"/>
          </p:cNvCxnSpPr>
          <p:nvPr/>
        </p:nvCxnSpPr>
        <p:spPr>
          <a:xfrm rot="16200000" flipV="1">
            <a:off x="7315200" y="2743200"/>
            <a:ext cx="2057400" cy="838200"/>
          </a:xfrm>
          <a:prstGeom prst="line">
            <a:avLst/>
          </a:prstGeom>
          <a:ln>
            <a:solidFill>
              <a:schemeClr val="tx1">
                <a:alpha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4" name="Rectangle 103"/>
          <p:cNvSpPr/>
          <p:nvPr/>
        </p:nvSpPr>
        <p:spPr>
          <a:xfrm>
            <a:off x="76200" y="3048000"/>
            <a:ext cx="2209800" cy="1752600"/>
          </a:xfrm>
          <a:prstGeom prst="rect">
            <a:avLst/>
          </a:prstGeom>
          <a:noFill/>
          <a:ln w="12700"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2362200" y="3048000"/>
            <a:ext cx="2133600" cy="1752600"/>
          </a:xfrm>
          <a:prstGeom prst="rect">
            <a:avLst/>
          </a:prstGeom>
          <a:noFill/>
          <a:ln w="12700"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6" name="Rectangle 105"/>
          <p:cNvSpPr/>
          <p:nvPr/>
        </p:nvSpPr>
        <p:spPr>
          <a:xfrm>
            <a:off x="4572000" y="3048000"/>
            <a:ext cx="2209800" cy="1752600"/>
          </a:xfrm>
          <a:prstGeom prst="rect">
            <a:avLst/>
          </a:prstGeom>
          <a:noFill/>
          <a:ln w="12700"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7" name="Rectangle 106"/>
          <p:cNvSpPr/>
          <p:nvPr/>
        </p:nvSpPr>
        <p:spPr>
          <a:xfrm>
            <a:off x="6858000" y="3048000"/>
            <a:ext cx="2209800" cy="1752600"/>
          </a:xfrm>
          <a:prstGeom prst="rect">
            <a:avLst/>
          </a:prstGeom>
          <a:noFill/>
          <a:ln w="12700"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2" name="TextBox 111"/>
          <p:cNvSpPr txBox="1"/>
          <p:nvPr/>
        </p:nvSpPr>
        <p:spPr>
          <a:xfrm>
            <a:off x="0" y="2743200"/>
            <a:ext cx="1066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BCube0</a:t>
            </a:r>
            <a:endParaRPr lang="en-US" dirty="0"/>
          </a:p>
        </p:txBody>
      </p:sp>
      <p:sp>
        <p:nvSpPr>
          <p:cNvPr id="113" name="Rectangle 112"/>
          <p:cNvSpPr/>
          <p:nvPr/>
        </p:nvSpPr>
        <p:spPr>
          <a:xfrm>
            <a:off x="0" y="1143000"/>
            <a:ext cx="9144000" cy="3810000"/>
          </a:xfrm>
          <a:prstGeom prst="rect">
            <a:avLst/>
          </a:prstGeom>
          <a:noFill/>
          <a:ln w="12700"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4" name="TextBox 113"/>
          <p:cNvSpPr txBox="1"/>
          <p:nvPr/>
        </p:nvSpPr>
        <p:spPr>
          <a:xfrm>
            <a:off x="0" y="762000"/>
            <a:ext cx="1066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BCube1</a:t>
            </a:r>
            <a:endParaRPr lang="en-US" dirty="0"/>
          </a:p>
        </p:txBody>
      </p:sp>
      <p:sp>
        <p:nvSpPr>
          <p:cNvPr id="115" name="Rectangle 114"/>
          <p:cNvSpPr/>
          <p:nvPr/>
        </p:nvSpPr>
        <p:spPr>
          <a:xfrm>
            <a:off x="152400" y="5562600"/>
            <a:ext cx="914400" cy="381000"/>
          </a:xfrm>
          <a:prstGeom prst="rect">
            <a:avLst/>
          </a:prstGeom>
          <a:ln w="952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6" name="Oval 115"/>
          <p:cNvSpPr/>
          <p:nvPr/>
        </p:nvSpPr>
        <p:spPr>
          <a:xfrm>
            <a:off x="381000" y="6096000"/>
            <a:ext cx="457200" cy="45720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7" name="TextBox 116"/>
          <p:cNvSpPr txBox="1"/>
          <p:nvPr/>
        </p:nvSpPr>
        <p:spPr>
          <a:xfrm>
            <a:off x="1219200" y="6183868"/>
            <a:ext cx="914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server</a:t>
            </a:r>
            <a:endParaRPr lang="en-US" dirty="0"/>
          </a:p>
        </p:txBody>
      </p:sp>
      <p:sp>
        <p:nvSpPr>
          <p:cNvPr id="118" name="TextBox 117"/>
          <p:cNvSpPr txBox="1"/>
          <p:nvPr/>
        </p:nvSpPr>
        <p:spPr>
          <a:xfrm>
            <a:off x="1219200" y="5562600"/>
            <a:ext cx="914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switch</a:t>
            </a:r>
            <a:endParaRPr lang="en-US" dirty="0"/>
          </a:p>
        </p:txBody>
      </p:sp>
      <p:sp>
        <p:nvSpPr>
          <p:cNvPr id="98" name="TextBox 97"/>
          <p:cNvSpPr txBox="1"/>
          <p:nvPr/>
        </p:nvSpPr>
        <p:spPr>
          <a:xfrm>
            <a:off x="0" y="2133600"/>
            <a:ext cx="1447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Level-1</a:t>
            </a:r>
            <a:endParaRPr lang="en-US" dirty="0"/>
          </a:p>
        </p:txBody>
      </p:sp>
      <p:sp>
        <p:nvSpPr>
          <p:cNvPr id="100" name="TextBox 99"/>
          <p:cNvSpPr txBox="1"/>
          <p:nvPr/>
        </p:nvSpPr>
        <p:spPr>
          <a:xfrm>
            <a:off x="0" y="3657600"/>
            <a:ext cx="1447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Level-0</a:t>
            </a:r>
            <a:endParaRPr lang="en-US" dirty="0"/>
          </a:p>
        </p:txBody>
      </p:sp>
      <p:sp>
        <p:nvSpPr>
          <p:cNvPr id="96" name="TextBox 95"/>
          <p:cNvSpPr txBox="1"/>
          <p:nvPr/>
        </p:nvSpPr>
        <p:spPr>
          <a:xfrm>
            <a:off x="2362200" y="5181600"/>
            <a:ext cx="6629400" cy="138499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600" b="1" i="1" dirty="0" smtClean="0">
                <a:solidFill>
                  <a:srgbClr val="00B050"/>
                </a:solidFill>
              </a:rPr>
              <a:t> </a:t>
            </a:r>
            <a:r>
              <a:rPr lang="en-US" sz="3200" b="1" i="1" dirty="0" smtClean="0">
                <a:solidFill>
                  <a:srgbClr val="00B050"/>
                </a:solidFill>
              </a:rPr>
              <a:t>Connecting rule</a:t>
            </a:r>
          </a:p>
          <a:p>
            <a:pPr lvl="1">
              <a:buFontTx/>
              <a:buChar char="-"/>
            </a:pPr>
            <a:r>
              <a:rPr lang="en-US" sz="2400" dirty="0" smtClean="0"/>
              <a:t> The </a:t>
            </a:r>
            <a:r>
              <a:rPr lang="en-US" sz="2400" i="1" dirty="0" err="1" smtClean="0"/>
              <a:t>i</a:t>
            </a:r>
            <a:r>
              <a:rPr lang="en-US" sz="2400" dirty="0" err="1" smtClean="0"/>
              <a:t>-th</a:t>
            </a:r>
            <a:r>
              <a:rPr lang="en-US" sz="2400" dirty="0" smtClean="0"/>
              <a:t> server in the </a:t>
            </a:r>
            <a:r>
              <a:rPr lang="en-US" sz="2400" i="1" dirty="0" smtClean="0"/>
              <a:t>j</a:t>
            </a:r>
            <a:r>
              <a:rPr lang="en-US" sz="2400" dirty="0" smtClean="0"/>
              <a:t>-</a:t>
            </a:r>
            <a:r>
              <a:rPr lang="en-US" sz="2400" dirty="0" err="1" smtClean="0"/>
              <a:t>th</a:t>
            </a:r>
            <a:r>
              <a:rPr lang="en-US" sz="2400" dirty="0" smtClean="0"/>
              <a:t> BCube</a:t>
            </a:r>
            <a:r>
              <a:rPr lang="en-US" sz="2400" baseline="-25000" dirty="0" smtClean="0"/>
              <a:t>0</a:t>
            </a:r>
            <a:r>
              <a:rPr lang="en-US" sz="2400" dirty="0" smtClean="0"/>
              <a:t> connects to the </a:t>
            </a:r>
            <a:r>
              <a:rPr lang="en-US" sz="2400" i="1" dirty="0" smtClean="0"/>
              <a:t>j</a:t>
            </a:r>
            <a:r>
              <a:rPr lang="en-US" sz="2400" dirty="0" smtClean="0"/>
              <a:t>-</a:t>
            </a:r>
            <a:r>
              <a:rPr lang="en-US" sz="2400" dirty="0" err="1" smtClean="0"/>
              <a:t>th</a:t>
            </a:r>
            <a:r>
              <a:rPr lang="en-US" sz="2400" dirty="0" smtClean="0"/>
              <a:t> port of the </a:t>
            </a:r>
            <a:r>
              <a:rPr lang="en-US" sz="2400" i="1" dirty="0" err="1" smtClean="0"/>
              <a:t>i</a:t>
            </a:r>
            <a:r>
              <a:rPr lang="en-US" sz="2400" dirty="0" err="1" smtClean="0"/>
              <a:t>-th</a:t>
            </a:r>
            <a:r>
              <a:rPr lang="en-US" sz="2400" dirty="0" smtClean="0"/>
              <a:t> level-1 switch</a:t>
            </a:r>
            <a:endParaRPr lang="en-US" sz="2400" dirty="0"/>
          </a:p>
        </p:txBody>
      </p:sp>
      <p:sp>
        <p:nvSpPr>
          <p:cNvPr id="102" name="TextBox 101"/>
          <p:cNvSpPr txBox="1"/>
          <p:nvPr/>
        </p:nvSpPr>
        <p:spPr>
          <a:xfrm>
            <a:off x="609600" y="1600200"/>
            <a:ext cx="8305800" cy="1938992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2400" dirty="0" smtClean="0"/>
              <a:t> A BCube</a:t>
            </a:r>
            <a:r>
              <a:rPr lang="en-US" i="1" baseline="-25000" dirty="0" smtClean="0"/>
              <a:t>k</a:t>
            </a:r>
            <a:r>
              <a:rPr lang="en-US" sz="2400" dirty="0" smtClean="0"/>
              <a:t> network supports       servers </a:t>
            </a:r>
          </a:p>
          <a:p>
            <a:pPr lvl="1">
              <a:buFontTx/>
              <a:buChar char="-"/>
            </a:pPr>
            <a:r>
              <a:rPr lang="en-US" sz="2400" dirty="0" smtClean="0"/>
              <a:t> </a:t>
            </a:r>
            <a:r>
              <a:rPr lang="en-US" sz="2400" i="1" dirty="0" smtClean="0"/>
              <a:t>n</a:t>
            </a:r>
            <a:r>
              <a:rPr lang="en-US" sz="2400" dirty="0" smtClean="0"/>
              <a:t> is the number of servers in a BCube</a:t>
            </a:r>
            <a:r>
              <a:rPr lang="en-US" sz="2400" baseline="-25000" dirty="0" smtClean="0"/>
              <a:t>0</a:t>
            </a:r>
          </a:p>
          <a:p>
            <a:pPr lvl="1">
              <a:buFontTx/>
              <a:buChar char="-"/>
            </a:pPr>
            <a:r>
              <a:rPr lang="en-US" sz="2400" dirty="0" smtClean="0"/>
              <a:t> </a:t>
            </a:r>
            <a:r>
              <a:rPr lang="en-US" sz="2400" i="1" dirty="0" smtClean="0"/>
              <a:t>k</a:t>
            </a:r>
            <a:r>
              <a:rPr lang="en-US" sz="2400" dirty="0" smtClean="0"/>
              <a:t> is the level of that BCube</a:t>
            </a:r>
            <a:endParaRPr lang="en-US" sz="2400" b="1" i="1" dirty="0" smtClean="0"/>
          </a:p>
          <a:p>
            <a:pPr>
              <a:buFont typeface="Arial" pitchFamily="34" charset="0"/>
              <a:buChar char="•"/>
            </a:pPr>
            <a:r>
              <a:rPr lang="en-US" sz="2400" dirty="0" smtClean="0"/>
              <a:t> A server is assigned a BCube </a:t>
            </a:r>
            <a:r>
              <a:rPr lang="en-US" sz="2400" dirty="0" err="1" smtClean="0"/>
              <a:t>addr</a:t>
            </a:r>
            <a:r>
              <a:rPr lang="en-US" sz="2400" dirty="0" smtClean="0"/>
              <a:t> (a</a:t>
            </a:r>
            <a:r>
              <a:rPr lang="en-US" sz="2400" baseline="-25000" dirty="0" smtClean="0"/>
              <a:t>k</a:t>
            </a:r>
            <a:r>
              <a:rPr lang="en-US" sz="2400" dirty="0" smtClean="0"/>
              <a:t>,a</a:t>
            </a:r>
            <a:r>
              <a:rPr lang="en-US" sz="2400" baseline="-25000" dirty="0" smtClean="0"/>
              <a:t>k-1</a:t>
            </a:r>
            <a:r>
              <a:rPr lang="en-US" sz="2400" dirty="0" smtClean="0"/>
              <a:t>,…,a</a:t>
            </a:r>
            <a:r>
              <a:rPr lang="en-US" sz="2400" baseline="-25000" dirty="0" smtClean="0"/>
              <a:t>0</a:t>
            </a:r>
            <a:r>
              <a:rPr lang="en-US" sz="2400" dirty="0" smtClean="0"/>
              <a:t>) where </a:t>
            </a:r>
            <a:r>
              <a:rPr lang="en-US" sz="2400" dirty="0" err="1" smtClean="0"/>
              <a:t>a</a:t>
            </a:r>
            <a:r>
              <a:rPr lang="en-US" sz="2400" baseline="-25000" dirty="0" err="1" smtClean="0"/>
              <a:t>i</a:t>
            </a:r>
            <a:r>
              <a:rPr lang="en-US" sz="2400" dirty="0" smtClean="0"/>
              <a:t> </a:t>
            </a:r>
            <a:r>
              <a:rPr lang="en-US" sz="2400" dirty="0" smtClean="0">
                <a:sym typeface="Symbol"/>
              </a:rPr>
              <a:t>[0,k]</a:t>
            </a:r>
          </a:p>
          <a:p>
            <a:pPr>
              <a:buFont typeface="Arial" pitchFamily="34" charset="0"/>
              <a:buChar char="•"/>
            </a:pPr>
            <a:r>
              <a:rPr lang="en-US" sz="2400" dirty="0" smtClean="0">
                <a:sym typeface="Symbol"/>
              </a:rPr>
              <a:t> Neighboring server addresses differ in only one digit</a:t>
            </a:r>
            <a:endParaRPr lang="en-US" sz="3200" dirty="0"/>
          </a:p>
        </p:txBody>
      </p:sp>
      <p:graphicFrame>
        <p:nvGraphicFramePr>
          <p:cNvPr id="92" name="Object 91"/>
          <p:cNvGraphicFramePr>
            <a:graphicFrameLocks noChangeAspect="1"/>
          </p:cNvGraphicFramePr>
          <p:nvPr/>
        </p:nvGraphicFramePr>
        <p:xfrm>
          <a:off x="4267200" y="1600200"/>
          <a:ext cx="457200" cy="381000"/>
        </p:xfrm>
        <a:graphic>
          <a:graphicData uri="http://schemas.openxmlformats.org/presentationml/2006/ole">
            <p:oleObj spid="_x0000_s1026" name="Equation" r:id="rId4" imgW="266400" imgH="203040" progId="Equation.3">
              <p:embed/>
            </p:oleObj>
          </a:graphicData>
        </a:graphic>
      </p:graphicFrame>
      <p:sp>
        <p:nvSpPr>
          <p:cNvPr id="108" name="Slide Number Placeholder 10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1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4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4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0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3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6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9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5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8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1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4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7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0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3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6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9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4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9"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2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" grpId="0" animBg="1"/>
      <p:bldP spid="65" grpId="0" animBg="1"/>
      <p:bldP spid="66" grpId="0" animBg="1"/>
      <p:bldP spid="67" grpId="0" animBg="1"/>
      <p:bldP spid="104" grpId="0" animBg="1"/>
      <p:bldP spid="105" grpId="0" animBg="1"/>
      <p:bldP spid="106" grpId="0" animBg="1"/>
      <p:bldP spid="107" grpId="0" animBg="1"/>
      <p:bldP spid="112" grpId="0"/>
      <p:bldP spid="113" grpId="0" animBg="1"/>
      <p:bldP spid="114" grpId="0"/>
      <p:bldP spid="98" grpId="0"/>
      <p:bldP spid="100" grpId="0"/>
      <p:bldP spid="96" grpId="0" animBg="1"/>
      <p:bldP spid="10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9" name="Group 138"/>
          <p:cNvGrpSpPr/>
          <p:nvPr/>
        </p:nvGrpSpPr>
        <p:grpSpPr>
          <a:xfrm>
            <a:off x="76200" y="5257800"/>
            <a:ext cx="1066800" cy="764977"/>
            <a:chOff x="76200" y="5257800"/>
            <a:chExt cx="1066800" cy="764977"/>
          </a:xfrm>
        </p:grpSpPr>
        <p:sp>
          <p:nvSpPr>
            <p:cNvPr id="109" name="TextBox 108"/>
            <p:cNvSpPr txBox="1"/>
            <p:nvPr/>
          </p:nvSpPr>
          <p:spPr>
            <a:xfrm>
              <a:off x="152400" y="5257800"/>
              <a:ext cx="99060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 smtClean="0"/>
                <a:t>MAC </a:t>
              </a:r>
              <a:r>
                <a:rPr lang="en-US" sz="1400" dirty="0" err="1" smtClean="0"/>
                <a:t>addr</a:t>
              </a:r>
              <a:endParaRPr lang="en-US" sz="1400" dirty="0"/>
            </a:p>
          </p:txBody>
        </p:sp>
        <p:sp>
          <p:nvSpPr>
            <p:cNvPr id="143" name="TextBox 142"/>
            <p:cNvSpPr txBox="1"/>
            <p:nvPr/>
          </p:nvSpPr>
          <p:spPr>
            <a:xfrm>
              <a:off x="76200" y="5715000"/>
              <a:ext cx="106680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 err="1" smtClean="0"/>
                <a:t>Bcube</a:t>
              </a:r>
              <a:r>
                <a:rPr lang="en-US" sz="1400" dirty="0" smtClean="0"/>
                <a:t> </a:t>
              </a:r>
              <a:r>
                <a:rPr lang="en-US" sz="1400" dirty="0" err="1" smtClean="0"/>
                <a:t>addr</a:t>
              </a:r>
              <a:endParaRPr lang="en-US" sz="1400" dirty="0"/>
            </a:p>
          </p:txBody>
        </p:sp>
      </p:grpSp>
      <p:grpSp>
        <p:nvGrpSpPr>
          <p:cNvPr id="237" name="Group 107"/>
          <p:cNvGrpSpPr/>
          <p:nvPr/>
        </p:nvGrpSpPr>
        <p:grpSpPr>
          <a:xfrm>
            <a:off x="152400" y="3124200"/>
            <a:ext cx="2057400" cy="1524000"/>
            <a:chOff x="152400" y="3886200"/>
            <a:chExt cx="2057400" cy="1524000"/>
          </a:xfrm>
        </p:grpSpPr>
        <p:sp>
          <p:nvSpPr>
            <p:cNvPr id="238" name="Rectangle 237"/>
            <p:cNvSpPr/>
            <p:nvPr/>
          </p:nvSpPr>
          <p:spPr>
            <a:xfrm>
              <a:off x="609600" y="3886200"/>
              <a:ext cx="1066800" cy="533400"/>
            </a:xfrm>
            <a:prstGeom prst="rect">
              <a:avLst/>
            </a:prstGeom>
            <a:ln w="952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&lt;0,0&gt;</a:t>
              </a:r>
              <a:endParaRPr lang="en-US" dirty="0"/>
            </a:p>
          </p:txBody>
        </p:sp>
        <p:sp>
          <p:nvSpPr>
            <p:cNvPr id="239" name="Oval 238"/>
            <p:cNvSpPr/>
            <p:nvPr/>
          </p:nvSpPr>
          <p:spPr>
            <a:xfrm>
              <a:off x="152400" y="4953000"/>
              <a:ext cx="457200" cy="457200"/>
            </a:xfrm>
            <a:prstGeom prst="ellips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050" dirty="0"/>
            </a:p>
          </p:txBody>
        </p:sp>
        <p:sp>
          <p:nvSpPr>
            <p:cNvPr id="240" name="Oval 239"/>
            <p:cNvSpPr/>
            <p:nvPr/>
          </p:nvSpPr>
          <p:spPr>
            <a:xfrm>
              <a:off x="685800" y="4953000"/>
              <a:ext cx="457200" cy="457200"/>
            </a:xfrm>
            <a:prstGeom prst="ellips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1" name="Oval 240"/>
            <p:cNvSpPr/>
            <p:nvPr/>
          </p:nvSpPr>
          <p:spPr>
            <a:xfrm>
              <a:off x="1219200" y="4953000"/>
              <a:ext cx="457200" cy="457200"/>
            </a:xfrm>
            <a:prstGeom prst="ellips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2" name="Oval 241"/>
            <p:cNvSpPr/>
            <p:nvPr/>
          </p:nvSpPr>
          <p:spPr>
            <a:xfrm>
              <a:off x="1752600" y="4953000"/>
              <a:ext cx="457200" cy="457200"/>
            </a:xfrm>
            <a:prstGeom prst="ellipse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43" name="Straight Connector 242"/>
            <p:cNvCxnSpPr>
              <a:stCxn id="239" idx="0"/>
              <a:endCxn id="238" idx="2"/>
            </p:cNvCxnSpPr>
            <p:nvPr/>
          </p:nvCxnSpPr>
          <p:spPr>
            <a:xfrm rot="5400000" flipH="1" flipV="1">
              <a:off x="495300" y="4305300"/>
              <a:ext cx="533400" cy="762000"/>
            </a:xfrm>
            <a:prstGeom prst="line">
              <a:avLst/>
            </a:prstGeom>
            <a:ln>
              <a:solidFill>
                <a:schemeClr val="tx1">
                  <a:alpha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4" name="Straight Connector 243"/>
            <p:cNvCxnSpPr>
              <a:stCxn id="240" idx="0"/>
              <a:endCxn id="238" idx="2"/>
            </p:cNvCxnSpPr>
            <p:nvPr/>
          </p:nvCxnSpPr>
          <p:spPr>
            <a:xfrm rot="5400000" flipH="1" flipV="1">
              <a:off x="762000" y="4572000"/>
              <a:ext cx="533400" cy="228600"/>
            </a:xfrm>
            <a:prstGeom prst="line">
              <a:avLst/>
            </a:prstGeom>
            <a:ln>
              <a:solidFill>
                <a:schemeClr val="tx1">
                  <a:alpha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5" name="Straight Connector 244"/>
            <p:cNvCxnSpPr>
              <a:stCxn id="241" idx="0"/>
              <a:endCxn id="238" idx="2"/>
            </p:cNvCxnSpPr>
            <p:nvPr/>
          </p:nvCxnSpPr>
          <p:spPr>
            <a:xfrm rot="16200000" flipV="1">
              <a:off x="1028700" y="4533900"/>
              <a:ext cx="533400" cy="304800"/>
            </a:xfrm>
            <a:prstGeom prst="line">
              <a:avLst/>
            </a:prstGeom>
            <a:ln>
              <a:solidFill>
                <a:schemeClr val="tx1">
                  <a:alpha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6" name="Straight Connector 245"/>
            <p:cNvCxnSpPr>
              <a:stCxn id="242" idx="0"/>
              <a:endCxn id="238" idx="2"/>
            </p:cNvCxnSpPr>
            <p:nvPr/>
          </p:nvCxnSpPr>
          <p:spPr>
            <a:xfrm rot="16200000" flipV="1">
              <a:off x="1295400" y="4267200"/>
              <a:ext cx="533400" cy="838200"/>
            </a:xfrm>
            <a:prstGeom prst="line">
              <a:avLst/>
            </a:prstGeom>
            <a:ln>
              <a:solidFill>
                <a:schemeClr val="tx1">
                  <a:alpha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47" name="TextBox 246"/>
            <p:cNvSpPr txBox="1"/>
            <p:nvPr/>
          </p:nvSpPr>
          <p:spPr>
            <a:xfrm>
              <a:off x="152400" y="5029200"/>
              <a:ext cx="4572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00</a:t>
              </a:r>
              <a:endParaRPr lang="en-US" dirty="0"/>
            </a:p>
          </p:txBody>
        </p:sp>
        <p:sp>
          <p:nvSpPr>
            <p:cNvPr id="248" name="TextBox 247"/>
            <p:cNvSpPr txBox="1"/>
            <p:nvPr/>
          </p:nvSpPr>
          <p:spPr>
            <a:xfrm>
              <a:off x="685800" y="5029200"/>
              <a:ext cx="4572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01</a:t>
              </a:r>
              <a:endParaRPr lang="en-US" dirty="0"/>
            </a:p>
          </p:txBody>
        </p:sp>
        <p:sp>
          <p:nvSpPr>
            <p:cNvPr id="249" name="TextBox 248"/>
            <p:cNvSpPr txBox="1"/>
            <p:nvPr/>
          </p:nvSpPr>
          <p:spPr>
            <a:xfrm>
              <a:off x="1219200" y="5029200"/>
              <a:ext cx="4572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02</a:t>
              </a:r>
              <a:endParaRPr lang="en-US" dirty="0"/>
            </a:p>
          </p:txBody>
        </p:sp>
        <p:sp>
          <p:nvSpPr>
            <p:cNvPr id="250" name="TextBox 249"/>
            <p:cNvSpPr txBox="1"/>
            <p:nvPr/>
          </p:nvSpPr>
          <p:spPr>
            <a:xfrm>
              <a:off x="1752600" y="5040868"/>
              <a:ext cx="4572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03</a:t>
              </a:r>
              <a:endParaRPr lang="en-US" dirty="0"/>
            </a:p>
          </p:txBody>
        </p:sp>
      </p:grpSp>
      <p:grpSp>
        <p:nvGrpSpPr>
          <p:cNvPr id="251" name="Group 108"/>
          <p:cNvGrpSpPr/>
          <p:nvPr/>
        </p:nvGrpSpPr>
        <p:grpSpPr>
          <a:xfrm>
            <a:off x="2438400" y="3124200"/>
            <a:ext cx="2057400" cy="1524000"/>
            <a:chOff x="2438400" y="3886200"/>
            <a:chExt cx="2057400" cy="1524000"/>
          </a:xfrm>
        </p:grpSpPr>
        <p:sp>
          <p:nvSpPr>
            <p:cNvPr id="252" name="Rectangle 251"/>
            <p:cNvSpPr/>
            <p:nvPr/>
          </p:nvSpPr>
          <p:spPr>
            <a:xfrm>
              <a:off x="2895600" y="3886200"/>
              <a:ext cx="1066800" cy="533400"/>
            </a:xfrm>
            <a:prstGeom prst="rect">
              <a:avLst/>
            </a:prstGeom>
            <a:ln w="952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&lt;0,1&gt;</a:t>
              </a:r>
              <a:endParaRPr lang="en-US" dirty="0"/>
            </a:p>
          </p:txBody>
        </p:sp>
        <p:sp>
          <p:nvSpPr>
            <p:cNvPr id="253" name="Oval 252"/>
            <p:cNvSpPr/>
            <p:nvPr/>
          </p:nvSpPr>
          <p:spPr>
            <a:xfrm>
              <a:off x="2438400" y="4953000"/>
              <a:ext cx="457200" cy="457200"/>
            </a:xfrm>
            <a:prstGeom prst="ellips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050" dirty="0"/>
            </a:p>
          </p:txBody>
        </p:sp>
        <p:sp>
          <p:nvSpPr>
            <p:cNvPr id="254" name="Oval 253"/>
            <p:cNvSpPr/>
            <p:nvPr/>
          </p:nvSpPr>
          <p:spPr>
            <a:xfrm>
              <a:off x="2971800" y="4953000"/>
              <a:ext cx="457200" cy="457200"/>
            </a:xfrm>
            <a:prstGeom prst="ellips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5" name="Oval 254"/>
            <p:cNvSpPr/>
            <p:nvPr/>
          </p:nvSpPr>
          <p:spPr>
            <a:xfrm>
              <a:off x="3505200" y="4953000"/>
              <a:ext cx="457200" cy="457200"/>
            </a:xfrm>
            <a:prstGeom prst="ellips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6" name="Oval 255"/>
            <p:cNvSpPr/>
            <p:nvPr/>
          </p:nvSpPr>
          <p:spPr>
            <a:xfrm>
              <a:off x="4038600" y="4953000"/>
              <a:ext cx="457200" cy="457200"/>
            </a:xfrm>
            <a:prstGeom prst="ellips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57" name="Straight Connector 256"/>
            <p:cNvCxnSpPr>
              <a:stCxn id="253" idx="0"/>
              <a:endCxn id="252" idx="2"/>
            </p:cNvCxnSpPr>
            <p:nvPr/>
          </p:nvCxnSpPr>
          <p:spPr>
            <a:xfrm rot="5400000" flipH="1" flipV="1">
              <a:off x="2781300" y="4305300"/>
              <a:ext cx="533400" cy="762000"/>
            </a:xfrm>
            <a:prstGeom prst="line">
              <a:avLst/>
            </a:prstGeom>
            <a:ln>
              <a:solidFill>
                <a:schemeClr val="tx1">
                  <a:alpha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8" name="Straight Connector 257"/>
            <p:cNvCxnSpPr>
              <a:stCxn id="254" idx="0"/>
              <a:endCxn id="252" idx="2"/>
            </p:cNvCxnSpPr>
            <p:nvPr/>
          </p:nvCxnSpPr>
          <p:spPr>
            <a:xfrm rot="5400000" flipH="1" flipV="1">
              <a:off x="3048000" y="4572000"/>
              <a:ext cx="533400" cy="228600"/>
            </a:xfrm>
            <a:prstGeom prst="line">
              <a:avLst/>
            </a:prstGeom>
            <a:ln>
              <a:solidFill>
                <a:schemeClr val="tx1">
                  <a:alpha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9" name="Straight Connector 258"/>
            <p:cNvCxnSpPr>
              <a:stCxn id="255" idx="0"/>
              <a:endCxn id="252" idx="2"/>
            </p:cNvCxnSpPr>
            <p:nvPr/>
          </p:nvCxnSpPr>
          <p:spPr>
            <a:xfrm rot="16200000" flipV="1">
              <a:off x="3314700" y="4533900"/>
              <a:ext cx="533400" cy="304800"/>
            </a:xfrm>
            <a:prstGeom prst="line">
              <a:avLst/>
            </a:prstGeom>
            <a:ln>
              <a:solidFill>
                <a:schemeClr val="tx1">
                  <a:alpha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0" name="Straight Connector 259"/>
            <p:cNvCxnSpPr>
              <a:stCxn id="256" idx="0"/>
              <a:endCxn id="252" idx="2"/>
            </p:cNvCxnSpPr>
            <p:nvPr/>
          </p:nvCxnSpPr>
          <p:spPr>
            <a:xfrm rot="16200000" flipV="1">
              <a:off x="3581400" y="4267200"/>
              <a:ext cx="533400" cy="838200"/>
            </a:xfrm>
            <a:prstGeom prst="line">
              <a:avLst/>
            </a:prstGeom>
            <a:ln>
              <a:solidFill>
                <a:schemeClr val="tx1">
                  <a:alpha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61" name="TextBox 260"/>
            <p:cNvSpPr txBox="1"/>
            <p:nvPr/>
          </p:nvSpPr>
          <p:spPr>
            <a:xfrm>
              <a:off x="2438400" y="5029200"/>
              <a:ext cx="4572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10</a:t>
              </a:r>
              <a:endParaRPr lang="en-US" dirty="0"/>
            </a:p>
          </p:txBody>
        </p:sp>
        <p:sp>
          <p:nvSpPr>
            <p:cNvPr id="262" name="TextBox 261"/>
            <p:cNvSpPr txBox="1"/>
            <p:nvPr/>
          </p:nvSpPr>
          <p:spPr>
            <a:xfrm>
              <a:off x="2971800" y="5029200"/>
              <a:ext cx="4572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11</a:t>
              </a:r>
              <a:endParaRPr lang="en-US" dirty="0"/>
            </a:p>
          </p:txBody>
        </p:sp>
        <p:sp>
          <p:nvSpPr>
            <p:cNvPr id="263" name="TextBox 262"/>
            <p:cNvSpPr txBox="1"/>
            <p:nvPr/>
          </p:nvSpPr>
          <p:spPr>
            <a:xfrm>
              <a:off x="3505200" y="5029200"/>
              <a:ext cx="4572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12</a:t>
              </a:r>
              <a:endParaRPr lang="en-US" dirty="0"/>
            </a:p>
          </p:txBody>
        </p:sp>
        <p:sp>
          <p:nvSpPr>
            <p:cNvPr id="264" name="TextBox 263"/>
            <p:cNvSpPr txBox="1"/>
            <p:nvPr/>
          </p:nvSpPr>
          <p:spPr>
            <a:xfrm>
              <a:off x="4038600" y="5040868"/>
              <a:ext cx="4572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13</a:t>
              </a:r>
              <a:endParaRPr lang="en-US" dirty="0"/>
            </a:p>
          </p:txBody>
        </p:sp>
      </p:grpSp>
      <p:grpSp>
        <p:nvGrpSpPr>
          <p:cNvPr id="265" name="Group 109"/>
          <p:cNvGrpSpPr/>
          <p:nvPr/>
        </p:nvGrpSpPr>
        <p:grpSpPr>
          <a:xfrm>
            <a:off x="4648200" y="3124200"/>
            <a:ext cx="2057400" cy="1524000"/>
            <a:chOff x="4648200" y="3886200"/>
            <a:chExt cx="2057400" cy="1524000"/>
          </a:xfrm>
        </p:grpSpPr>
        <p:sp>
          <p:nvSpPr>
            <p:cNvPr id="266" name="Rectangle 265"/>
            <p:cNvSpPr/>
            <p:nvPr/>
          </p:nvSpPr>
          <p:spPr>
            <a:xfrm>
              <a:off x="5105400" y="3886200"/>
              <a:ext cx="1066800" cy="533400"/>
            </a:xfrm>
            <a:prstGeom prst="rect">
              <a:avLst/>
            </a:prstGeom>
            <a:solidFill>
              <a:srgbClr val="92D050"/>
            </a:solidFill>
            <a:ln w="952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&lt;0,2&gt;</a:t>
              </a:r>
              <a:endParaRPr lang="en-US" dirty="0"/>
            </a:p>
          </p:txBody>
        </p:sp>
        <p:sp>
          <p:nvSpPr>
            <p:cNvPr id="267" name="Oval 266"/>
            <p:cNvSpPr/>
            <p:nvPr/>
          </p:nvSpPr>
          <p:spPr>
            <a:xfrm>
              <a:off x="4648200" y="4953000"/>
              <a:ext cx="457200" cy="457200"/>
            </a:xfrm>
            <a:prstGeom prst="ellipse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050" dirty="0"/>
            </a:p>
          </p:txBody>
        </p:sp>
        <p:sp>
          <p:nvSpPr>
            <p:cNvPr id="268" name="Oval 267"/>
            <p:cNvSpPr/>
            <p:nvPr/>
          </p:nvSpPr>
          <p:spPr>
            <a:xfrm>
              <a:off x="5181600" y="4953000"/>
              <a:ext cx="457200" cy="457200"/>
            </a:xfrm>
            <a:prstGeom prst="ellips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9" name="Oval 268"/>
            <p:cNvSpPr/>
            <p:nvPr/>
          </p:nvSpPr>
          <p:spPr>
            <a:xfrm>
              <a:off x="5715000" y="4953000"/>
              <a:ext cx="457200" cy="457200"/>
            </a:xfrm>
            <a:prstGeom prst="ellips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0" name="Oval 269"/>
            <p:cNvSpPr/>
            <p:nvPr/>
          </p:nvSpPr>
          <p:spPr>
            <a:xfrm>
              <a:off x="6248400" y="4953000"/>
              <a:ext cx="457200" cy="457200"/>
            </a:xfrm>
            <a:prstGeom prst="ellipse">
              <a:avLst/>
            </a:prstGeom>
            <a:solidFill>
              <a:srgbClr val="92D050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71" name="Straight Connector 270"/>
            <p:cNvCxnSpPr>
              <a:stCxn id="267" idx="0"/>
              <a:endCxn id="266" idx="2"/>
            </p:cNvCxnSpPr>
            <p:nvPr/>
          </p:nvCxnSpPr>
          <p:spPr>
            <a:xfrm rot="5400000" flipH="1" flipV="1">
              <a:off x="4991100" y="4305300"/>
              <a:ext cx="533400" cy="762000"/>
            </a:xfrm>
            <a:prstGeom prst="line">
              <a:avLst/>
            </a:prstGeom>
            <a:ln w="2540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2" name="Straight Connector 271"/>
            <p:cNvCxnSpPr>
              <a:stCxn id="268" idx="0"/>
              <a:endCxn id="266" idx="2"/>
            </p:cNvCxnSpPr>
            <p:nvPr/>
          </p:nvCxnSpPr>
          <p:spPr>
            <a:xfrm rot="5400000" flipH="1" flipV="1">
              <a:off x="5257800" y="4572000"/>
              <a:ext cx="533400" cy="228600"/>
            </a:xfrm>
            <a:prstGeom prst="line">
              <a:avLst/>
            </a:prstGeom>
            <a:ln>
              <a:solidFill>
                <a:schemeClr val="tx1">
                  <a:alpha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3" name="Straight Connector 272"/>
            <p:cNvCxnSpPr>
              <a:stCxn id="269" idx="0"/>
              <a:endCxn id="266" idx="2"/>
            </p:cNvCxnSpPr>
            <p:nvPr/>
          </p:nvCxnSpPr>
          <p:spPr>
            <a:xfrm rot="16200000" flipV="1">
              <a:off x="5524500" y="4533900"/>
              <a:ext cx="533400" cy="304800"/>
            </a:xfrm>
            <a:prstGeom prst="line">
              <a:avLst/>
            </a:prstGeom>
            <a:ln>
              <a:solidFill>
                <a:schemeClr val="tx1">
                  <a:alpha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4" name="Straight Connector 273"/>
            <p:cNvCxnSpPr>
              <a:stCxn id="270" idx="0"/>
              <a:endCxn id="266" idx="2"/>
            </p:cNvCxnSpPr>
            <p:nvPr/>
          </p:nvCxnSpPr>
          <p:spPr>
            <a:xfrm rot="16200000" flipV="1">
              <a:off x="5791200" y="4267200"/>
              <a:ext cx="533400" cy="838200"/>
            </a:xfrm>
            <a:prstGeom prst="line">
              <a:avLst/>
            </a:prstGeom>
            <a:ln w="2540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75" name="TextBox 274"/>
            <p:cNvSpPr txBox="1"/>
            <p:nvPr/>
          </p:nvSpPr>
          <p:spPr>
            <a:xfrm>
              <a:off x="4648200" y="5029200"/>
              <a:ext cx="4572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20</a:t>
              </a:r>
              <a:endParaRPr lang="en-US" dirty="0"/>
            </a:p>
          </p:txBody>
        </p:sp>
        <p:sp>
          <p:nvSpPr>
            <p:cNvPr id="276" name="TextBox 275"/>
            <p:cNvSpPr txBox="1"/>
            <p:nvPr/>
          </p:nvSpPr>
          <p:spPr>
            <a:xfrm>
              <a:off x="5181600" y="5029200"/>
              <a:ext cx="4572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21</a:t>
              </a:r>
              <a:endParaRPr lang="en-US" dirty="0"/>
            </a:p>
          </p:txBody>
        </p:sp>
        <p:sp>
          <p:nvSpPr>
            <p:cNvPr id="277" name="TextBox 276"/>
            <p:cNvSpPr txBox="1"/>
            <p:nvPr/>
          </p:nvSpPr>
          <p:spPr>
            <a:xfrm>
              <a:off x="5715000" y="5029200"/>
              <a:ext cx="4572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22</a:t>
              </a:r>
              <a:endParaRPr lang="en-US" dirty="0"/>
            </a:p>
          </p:txBody>
        </p:sp>
        <p:sp>
          <p:nvSpPr>
            <p:cNvPr id="278" name="TextBox 277"/>
            <p:cNvSpPr txBox="1"/>
            <p:nvPr/>
          </p:nvSpPr>
          <p:spPr>
            <a:xfrm>
              <a:off x="6248400" y="5040868"/>
              <a:ext cx="4572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23</a:t>
              </a:r>
              <a:endParaRPr lang="en-US" dirty="0"/>
            </a:p>
          </p:txBody>
        </p:sp>
      </p:grpSp>
      <p:grpSp>
        <p:nvGrpSpPr>
          <p:cNvPr id="279" name="Group 110"/>
          <p:cNvGrpSpPr/>
          <p:nvPr/>
        </p:nvGrpSpPr>
        <p:grpSpPr>
          <a:xfrm>
            <a:off x="6934200" y="3124200"/>
            <a:ext cx="2057400" cy="1524000"/>
            <a:chOff x="6934200" y="3886200"/>
            <a:chExt cx="2057400" cy="1524000"/>
          </a:xfrm>
        </p:grpSpPr>
        <p:sp>
          <p:nvSpPr>
            <p:cNvPr id="280" name="Rectangle 279"/>
            <p:cNvSpPr/>
            <p:nvPr/>
          </p:nvSpPr>
          <p:spPr>
            <a:xfrm>
              <a:off x="7391400" y="3886200"/>
              <a:ext cx="1066800" cy="533400"/>
            </a:xfrm>
            <a:prstGeom prst="rect">
              <a:avLst/>
            </a:prstGeom>
            <a:ln w="952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&lt;0,3&gt;</a:t>
              </a:r>
              <a:endParaRPr lang="en-US" dirty="0"/>
            </a:p>
          </p:txBody>
        </p:sp>
        <p:sp>
          <p:nvSpPr>
            <p:cNvPr id="281" name="Oval 280"/>
            <p:cNvSpPr/>
            <p:nvPr/>
          </p:nvSpPr>
          <p:spPr>
            <a:xfrm>
              <a:off x="6934200" y="4953000"/>
              <a:ext cx="457200" cy="457200"/>
            </a:xfrm>
            <a:prstGeom prst="ellips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050" dirty="0"/>
            </a:p>
          </p:txBody>
        </p:sp>
        <p:sp>
          <p:nvSpPr>
            <p:cNvPr id="282" name="Oval 281"/>
            <p:cNvSpPr/>
            <p:nvPr/>
          </p:nvSpPr>
          <p:spPr>
            <a:xfrm>
              <a:off x="7467600" y="4953000"/>
              <a:ext cx="457200" cy="457200"/>
            </a:xfrm>
            <a:prstGeom prst="ellips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3" name="Oval 282"/>
            <p:cNvSpPr/>
            <p:nvPr/>
          </p:nvSpPr>
          <p:spPr>
            <a:xfrm>
              <a:off x="8001000" y="4953000"/>
              <a:ext cx="457200" cy="457200"/>
            </a:xfrm>
            <a:prstGeom prst="ellips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4" name="Oval 283"/>
            <p:cNvSpPr/>
            <p:nvPr/>
          </p:nvSpPr>
          <p:spPr>
            <a:xfrm>
              <a:off x="8534400" y="4953000"/>
              <a:ext cx="457200" cy="457200"/>
            </a:xfrm>
            <a:prstGeom prst="ellips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85" name="Straight Connector 284"/>
            <p:cNvCxnSpPr>
              <a:stCxn id="281" idx="0"/>
              <a:endCxn id="280" idx="2"/>
            </p:cNvCxnSpPr>
            <p:nvPr/>
          </p:nvCxnSpPr>
          <p:spPr>
            <a:xfrm rot="5400000" flipH="1" flipV="1">
              <a:off x="7277100" y="4305300"/>
              <a:ext cx="533400" cy="762000"/>
            </a:xfrm>
            <a:prstGeom prst="line">
              <a:avLst/>
            </a:prstGeom>
            <a:ln>
              <a:solidFill>
                <a:schemeClr val="tx1">
                  <a:alpha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6" name="Straight Connector 285"/>
            <p:cNvCxnSpPr>
              <a:stCxn id="282" idx="0"/>
              <a:endCxn id="280" idx="2"/>
            </p:cNvCxnSpPr>
            <p:nvPr/>
          </p:nvCxnSpPr>
          <p:spPr>
            <a:xfrm rot="5400000" flipH="1" flipV="1">
              <a:off x="7543800" y="4572000"/>
              <a:ext cx="533400" cy="228600"/>
            </a:xfrm>
            <a:prstGeom prst="line">
              <a:avLst/>
            </a:prstGeom>
            <a:ln>
              <a:solidFill>
                <a:schemeClr val="tx1">
                  <a:alpha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7" name="Straight Connector 286"/>
            <p:cNvCxnSpPr>
              <a:stCxn id="283" idx="0"/>
              <a:endCxn id="280" idx="2"/>
            </p:cNvCxnSpPr>
            <p:nvPr/>
          </p:nvCxnSpPr>
          <p:spPr>
            <a:xfrm rot="16200000" flipV="1">
              <a:off x="7810500" y="4533900"/>
              <a:ext cx="533400" cy="304800"/>
            </a:xfrm>
            <a:prstGeom prst="line">
              <a:avLst/>
            </a:prstGeom>
            <a:ln>
              <a:solidFill>
                <a:schemeClr val="tx1">
                  <a:alpha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8" name="Straight Connector 287"/>
            <p:cNvCxnSpPr>
              <a:stCxn id="284" idx="0"/>
              <a:endCxn id="280" idx="2"/>
            </p:cNvCxnSpPr>
            <p:nvPr/>
          </p:nvCxnSpPr>
          <p:spPr>
            <a:xfrm rot="16200000" flipV="1">
              <a:off x="8077200" y="4267200"/>
              <a:ext cx="533400" cy="838200"/>
            </a:xfrm>
            <a:prstGeom prst="line">
              <a:avLst/>
            </a:prstGeom>
            <a:ln>
              <a:solidFill>
                <a:schemeClr val="tx1">
                  <a:alpha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89" name="TextBox 288"/>
            <p:cNvSpPr txBox="1"/>
            <p:nvPr/>
          </p:nvSpPr>
          <p:spPr>
            <a:xfrm>
              <a:off x="6934200" y="5029200"/>
              <a:ext cx="4572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30</a:t>
              </a:r>
              <a:endParaRPr lang="en-US" dirty="0"/>
            </a:p>
          </p:txBody>
        </p:sp>
        <p:sp>
          <p:nvSpPr>
            <p:cNvPr id="290" name="TextBox 289"/>
            <p:cNvSpPr txBox="1"/>
            <p:nvPr/>
          </p:nvSpPr>
          <p:spPr>
            <a:xfrm>
              <a:off x="7467600" y="5029200"/>
              <a:ext cx="4572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31</a:t>
              </a:r>
              <a:endParaRPr lang="en-US" dirty="0"/>
            </a:p>
          </p:txBody>
        </p:sp>
        <p:sp>
          <p:nvSpPr>
            <p:cNvPr id="291" name="TextBox 290"/>
            <p:cNvSpPr txBox="1"/>
            <p:nvPr/>
          </p:nvSpPr>
          <p:spPr>
            <a:xfrm>
              <a:off x="8001000" y="5029200"/>
              <a:ext cx="4572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32</a:t>
              </a:r>
              <a:endParaRPr lang="en-US" dirty="0"/>
            </a:p>
          </p:txBody>
        </p:sp>
        <p:sp>
          <p:nvSpPr>
            <p:cNvPr id="292" name="TextBox 291"/>
            <p:cNvSpPr txBox="1"/>
            <p:nvPr/>
          </p:nvSpPr>
          <p:spPr>
            <a:xfrm>
              <a:off x="8534400" y="5040868"/>
              <a:ext cx="4572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33</a:t>
              </a:r>
              <a:endParaRPr lang="en-US" dirty="0"/>
            </a:p>
          </p:txBody>
        </p:sp>
      </p:grpSp>
      <p:sp>
        <p:nvSpPr>
          <p:cNvPr id="293" name="Rectangle 292"/>
          <p:cNvSpPr/>
          <p:nvPr/>
        </p:nvSpPr>
        <p:spPr>
          <a:xfrm>
            <a:off x="609600" y="1600200"/>
            <a:ext cx="1066800" cy="533400"/>
          </a:xfrm>
          <a:prstGeom prst="rect">
            <a:avLst/>
          </a:prstGeom>
          <a:ln w="952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&lt;1,0&gt;</a:t>
            </a:r>
            <a:endParaRPr lang="en-US" dirty="0"/>
          </a:p>
        </p:txBody>
      </p:sp>
      <p:sp>
        <p:nvSpPr>
          <p:cNvPr id="294" name="Rectangle 293"/>
          <p:cNvSpPr/>
          <p:nvPr/>
        </p:nvSpPr>
        <p:spPr>
          <a:xfrm>
            <a:off x="2895600" y="1600200"/>
            <a:ext cx="1066800" cy="533400"/>
          </a:xfrm>
          <a:prstGeom prst="rect">
            <a:avLst/>
          </a:prstGeom>
          <a:ln w="952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&lt;1,1&gt;</a:t>
            </a:r>
            <a:endParaRPr lang="en-US" dirty="0"/>
          </a:p>
        </p:txBody>
      </p:sp>
      <p:sp>
        <p:nvSpPr>
          <p:cNvPr id="295" name="Rectangle 294"/>
          <p:cNvSpPr/>
          <p:nvPr/>
        </p:nvSpPr>
        <p:spPr>
          <a:xfrm>
            <a:off x="5105400" y="1600200"/>
            <a:ext cx="1066800" cy="533400"/>
          </a:xfrm>
          <a:prstGeom prst="rect">
            <a:avLst/>
          </a:prstGeom>
          <a:ln w="952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&lt;1,2&gt;</a:t>
            </a:r>
            <a:endParaRPr lang="en-US" dirty="0"/>
          </a:p>
        </p:txBody>
      </p:sp>
      <p:sp>
        <p:nvSpPr>
          <p:cNvPr id="296" name="Rectangle 295"/>
          <p:cNvSpPr/>
          <p:nvPr/>
        </p:nvSpPr>
        <p:spPr>
          <a:xfrm>
            <a:off x="7391400" y="1600200"/>
            <a:ext cx="1066800" cy="533400"/>
          </a:xfrm>
          <a:prstGeom prst="rect">
            <a:avLst/>
          </a:prstGeom>
          <a:solidFill>
            <a:srgbClr val="92D050"/>
          </a:solidFill>
          <a:ln w="952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&lt;1,3&gt;</a:t>
            </a:r>
            <a:endParaRPr lang="en-US" dirty="0"/>
          </a:p>
        </p:txBody>
      </p:sp>
      <p:cxnSp>
        <p:nvCxnSpPr>
          <p:cNvPr id="297" name="Straight Connector 296"/>
          <p:cNvCxnSpPr>
            <a:endCxn id="293" idx="2"/>
          </p:cNvCxnSpPr>
          <p:nvPr/>
        </p:nvCxnSpPr>
        <p:spPr>
          <a:xfrm rot="5400000" flipH="1" flipV="1">
            <a:off x="-266700" y="2781300"/>
            <a:ext cx="2057400" cy="762000"/>
          </a:xfrm>
          <a:prstGeom prst="line">
            <a:avLst/>
          </a:prstGeom>
          <a:ln>
            <a:solidFill>
              <a:schemeClr val="tx1">
                <a:alpha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8" name="Straight Connector 297"/>
          <p:cNvCxnSpPr>
            <a:endCxn id="294" idx="2"/>
          </p:cNvCxnSpPr>
          <p:nvPr/>
        </p:nvCxnSpPr>
        <p:spPr>
          <a:xfrm rot="5400000" flipH="1" flipV="1">
            <a:off x="1143000" y="1905000"/>
            <a:ext cx="2057400" cy="2514600"/>
          </a:xfrm>
          <a:prstGeom prst="line">
            <a:avLst/>
          </a:prstGeom>
          <a:ln>
            <a:solidFill>
              <a:schemeClr val="tx1">
                <a:alpha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9" name="Straight Connector 298"/>
          <p:cNvCxnSpPr>
            <a:endCxn id="295" idx="2"/>
          </p:cNvCxnSpPr>
          <p:nvPr/>
        </p:nvCxnSpPr>
        <p:spPr>
          <a:xfrm rot="5400000" flipH="1" flipV="1">
            <a:off x="2514600" y="1066800"/>
            <a:ext cx="2057400" cy="4191000"/>
          </a:xfrm>
          <a:prstGeom prst="line">
            <a:avLst/>
          </a:prstGeom>
          <a:ln>
            <a:solidFill>
              <a:schemeClr val="tx1">
                <a:alpha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0" name="Straight Connector 299"/>
          <p:cNvCxnSpPr>
            <a:endCxn id="296" idx="2"/>
          </p:cNvCxnSpPr>
          <p:nvPr/>
        </p:nvCxnSpPr>
        <p:spPr>
          <a:xfrm rot="5400000" flipH="1" flipV="1">
            <a:off x="3924300" y="190500"/>
            <a:ext cx="2057400" cy="5943600"/>
          </a:xfrm>
          <a:prstGeom prst="line">
            <a:avLst/>
          </a:prstGeom>
          <a:ln w="254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1" name="Straight Connector 300"/>
          <p:cNvCxnSpPr>
            <a:endCxn id="293" idx="2"/>
          </p:cNvCxnSpPr>
          <p:nvPr/>
        </p:nvCxnSpPr>
        <p:spPr>
          <a:xfrm rot="16200000" flipV="1">
            <a:off x="876300" y="2400300"/>
            <a:ext cx="2057400" cy="1524000"/>
          </a:xfrm>
          <a:prstGeom prst="line">
            <a:avLst/>
          </a:prstGeom>
          <a:ln>
            <a:solidFill>
              <a:schemeClr val="tx1">
                <a:alpha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2" name="Straight Connector 301"/>
          <p:cNvCxnSpPr>
            <a:endCxn id="294" idx="2"/>
          </p:cNvCxnSpPr>
          <p:nvPr/>
        </p:nvCxnSpPr>
        <p:spPr>
          <a:xfrm rot="5400000" flipH="1" flipV="1">
            <a:off x="2286000" y="3048000"/>
            <a:ext cx="2057400" cy="228600"/>
          </a:xfrm>
          <a:prstGeom prst="line">
            <a:avLst/>
          </a:prstGeom>
          <a:ln>
            <a:solidFill>
              <a:schemeClr val="tx1">
                <a:alpha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3" name="Straight Connector 302"/>
          <p:cNvCxnSpPr>
            <a:endCxn id="295" idx="2"/>
          </p:cNvCxnSpPr>
          <p:nvPr/>
        </p:nvCxnSpPr>
        <p:spPr>
          <a:xfrm rot="5400000" flipH="1" flipV="1">
            <a:off x="3657600" y="2209800"/>
            <a:ext cx="2057400" cy="1905000"/>
          </a:xfrm>
          <a:prstGeom prst="line">
            <a:avLst/>
          </a:prstGeom>
          <a:ln>
            <a:solidFill>
              <a:schemeClr val="tx1">
                <a:alpha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4" name="Straight Connector 303"/>
          <p:cNvCxnSpPr/>
          <p:nvPr/>
        </p:nvCxnSpPr>
        <p:spPr>
          <a:xfrm rot="5400000" flipH="1" flipV="1">
            <a:off x="5067300" y="1333500"/>
            <a:ext cx="2057400" cy="3657600"/>
          </a:xfrm>
          <a:prstGeom prst="line">
            <a:avLst/>
          </a:prstGeom>
          <a:ln>
            <a:solidFill>
              <a:schemeClr val="tx1">
                <a:alpha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5" name="Straight Connector 304"/>
          <p:cNvCxnSpPr>
            <a:endCxn id="293" idx="2"/>
          </p:cNvCxnSpPr>
          <p:nvPr/>
        </p:nvCxnSpPr>
        <p:spPr>
          <a:xfrm rot="16200000" flipV="1">
            <a:off x="1981200" y="1295400"/>
            <a:ext cx="2057400" cy="3733800"/>
          </a:xfrm>
          <a:prstGeom prst="line">
            <a:avLst/>
          </a:prstGeom>
          <a:ln>
            <a:solidFill>
              <a:schemeClr val="tx1">
                <a:alpha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6" name="Straight Connector 305"/>
          <p:cNvCxnSpPr>
            <a:endCxn id="294" idx="2"/>
          </p:cNvCxnSpPr>
          <p:nvPr/>
        </p:nvCxnSpPr>
        <p:spPr>
          <a:xfrm rot="16200000" flipV="1">
            <a:off x="3390900" y="2171700"/>
            <a:ext cx="2057400" cy="1981200"/>
          </a:xfrm>
          <a:prstGeom prst="line">
            <a:avLst/>
          </a:prstGeom>
          <a:ln>
            <a:solidFill>
              <a:schemeClr val="tx1">
                <a:alpha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7" name="Straight Connector 306"/>
          <p:cNvCxnSpPr>
            <a:endCxn id="295" idx="2"/>
          </p:cNvCxnSpPr>
          <p:nvPr/>
        </p:nvCxnSpPr>
        <p:spPr>
          <a:xfrm rot="16200000" flipV="1">
            <a:off x="4762500" y="3009900"/>
            <a:ext cx="2057400" cy="304800"/>
          </a:xfrm>
          <a:prstGeom prst="line">
            <a:avLst/>
          </a:prstGeom>
          <a:ln>
            <a:solidFill>
              <a:schemeClr val="tx1">
                <a:alpha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8" name="Straight Connector 307"/>
          <p:cNvCxnSpPr>
            <a:endCxn id="296" idx="2"/>
          </p:cNvCxnSpPr>
          <p:nvPr/>
        </p:nvCxnSpPr>
        <p:spPr>
          <a:xfrm rot="5400000" flipH="1" flipV="1">
            <a:off x="6172200" y="2438400"/>
            <a:ext cx="2057400" cy="1447800"/>
          </a:xfrm>
          <a:prstGeom prst="line">
            <a:avLst/>
          </a:prstGeom>
          <a:ln w="254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9" name="Straight Connector 308"/>
          <p:cNvCxnSpPr>
            <a:endCxn id="293" idx="2"/>
          </p:cNvCxnSpPr>
          <p:nvPr/>
        </p:nvCxnSpPr>
        <p:spPr>
          <a:xfrm rot="16200000" flipV="1">
            <a:off x="3124200" y="152400"/>
            <a:ext cx="2057400" cy="6019800"/>
          </a:xfrm>
          <a:prstGeom prst="line">
            <a:avLst/>
          </a:prstGeom>
          <a:ln>
            <a:solidFill>
              <a:schemeClr val="tx1">
                <a:alpha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0" name="Straight Connector 309"/>
          <p:cNvCxnSpPr>
            <a:endCxn id="294" idx="2"/>
          </p:cNvCxnSpPr>
          <p:nvPr/>
        </p:nvCxnSpPr>
        <p:spPr>
          <a:xfrm rot="16200000" flipV="1">
            <a:off x="4533900" y="1028700"/>
            <a:ext cx="2057400" cy="4267200"/>
          </a:xfrm>
          <a:prstGeom prst="line">
            <a:avLst/>
          </a:prstGeom>
          <a:ln>
            <a:solidFill>
              <a:schemeClr val="tx1">
                <a:alpha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1" name="Straight Connector 310"/>
          <p:cNvCxnSpPr>
            <a:endCxn id="295" idx="2"/>
          </p:cNvCxnSpPr>
          <p:nvPr/>
        </p:nvCxnSpPr>
        <p:spPr>
          <a:xfrm rot="16200000" flipV="1">
            <a:off x="5905500" y="1866900"/>
            <a:ext cx="2057400" cy="2590800"/>
          </a:xfrm>
          <a:prstGeom prst="line">
            <a:avLst/>
          </a:prstGeom>
          <a:ln>
            <a:solidFill>
              <a:schemeClr val="tx1">
                <a:alpha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2" name="Straight Connector 311"/>
          <p:cNvCxnSpPr>
            <a:endCxn id="296" idx="2"/>
          </p:cNvCxnSpPr>
          <p:nvPr/>
        </p:nvCxnSpPr>
        <p:spPr>
          <a:xfrm rot="16200000" flipV="1">
            <a:off x="7315200" y="2743200"/>
            <a:ext cx="2057400" cy="838200"/>
          </a:xfrm>
          <a:prstGeom prst="line">
            <a:avLst/>
          </a:prstGeom>
          <a:ln>
            <a:solidFill>
              <a:schemeClr val="tx1">
                <a:alpha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3" name="Rectangle 312"/>
          <p:cNvSpPr/>
          <p:nvPr/>
        </p:nvSpPr>
        <p:spPr>
          <a:xfrm>
            <a:off x="76200" y="3048000"/>
            <a:ext cx="2209800" cy="1752600"/>
          </a:xfrm>
          <a:prstGeom prst="rect">
            <a:avLst/>
          </a:prstGeom>
          <a:noFill/>
          <a:ln w="12700"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4" name="Rectangle 313"/>
          <p:cNvSpPr/>
          <p:nvPr/>
        </p:nvSpPr>
        <p:spPr>
          <a:xfrm>
            <a:off x="2362200" y="3048000"/>
            <a:ext cx="2133600" cy="1752600"/>
          </a:xfrm>
          <a:prstGeom prst="rect">
            <a:avLst/>
          </a:prstGeom>
          <a:noFill/>
          <a:ln w="12700"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5" name="Rectangle 314"/>
          <p:cNvSpPr/>
          <p:nvPr/>
        </p:nvSpPr>
        <p:spPr>
          <a:xfrm>
            <a:off x="4572000" y="3048000"/>
            <a:ext cx="2209800" cy="1752600"/>
          </a:xfrm>
          <a:prstGeom prst="rect">
            <a:avLst/>
          </a:prstGeom>
          <a:noFill/>
          <a:ln w="12700"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6" name="Rectangle 315"/>
          <p:cNvSpPr/>
          <p:nvPr/>
        </p:nvSpPr>
        <p:spPr>
          <a:xfrm>
            <a:off x="6858000" y="3048000"/>
            <a:ext cx="2209800" cy="1752600"/>
          </a:xfrm>
          <a:prstGeom prst="rect">
            <a:avLst/>
          </a:prstGeom>
          <a:noFill/>
          <a:ln w="12700"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7" name="TextBox 316"/>
          <p:cNvSpPr txBox="1"/>
          <p:nvPr/>
        </p:nvSpPr>
        <p:spPr>
          <a:xfrm>
            <a:off x="0" y="2743200"/>
            <a:ext cx="1066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BCube0</a:t>
            </a:r>
            <a:endParaRPr lang="en-US" dirty="0"/>
          </a:p>
        </p:txBody>
      </p:sp>
      <p:sp>
        <p:nvSpPr>
          <p:cNvPr id="318" name="Rectangle 317"/>
          <p:cNvSpPr/>
          <p:nvPr/>
        </p:nvSpPr>
        <p:spPr>
          <a:xfrm>
            <a:off x="0" y="1143000"/>
            <a:ext cx="9144000" cy="3810000"/>
          </a:xfrm>
          <a:prstGeom prst="rect">
            <a:avLst/>
          </a:prstGeom>
          <a:noFill/>
          <a:ln w="12700"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9" name="TextBox 318"/>
          <p:cNvSpPr txBox="1"/>
          <p:nvPr/>
        </p:nvSpPr>
        <p:spPr>
          <a:xfrm>
            <a:off x="0" y="762000"/>
            <a:ext cx="1066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BCube1</a:t>
            </a:r>
            <a:endParaRPr lang="en-US" dirty="0"/>
          </a:p>
        </p:txBody>
      </p:sp>
      <p:grpSp>
        <p:nvGrpSpPr>
          <p:cNvPr id="137" name="Group 136"/>
          <p:cNvGrpSpPr/>
          <p:nvPr/>
        </p:nvGrpSpPr>
        <p:grpSpPr>
          <a:xfrm>
            <a:off x="5181600" y="1066800"/>
            <a:ext cx="2057400" cy="1676400"/>
            <a:chOff x="9982200" y="2971800"/>
            <a:chExt cx="2057400" cy="1676400"/>
          </a:xfrm>
        </p:grpSpPr>
        <p:sp>
          <p:nvSpPr>
            <p:cNvPr id="127" name="Rectangle 126"/>
            <p:cNvSpPr/>
            <p:nvPr/>
          </p:nvSpPr>
          <p:spPr>
            <a:xfrm>
              <a:off x="9982200" y="2971800"/>
              <a:ext cx="2057400" cy="1676400"/>
            </a:xfrm>
            <a:prstGeom prst="rect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20" name="Group 119"/>
            <p:cNvGrpSpPr/>
            <p:nvPr/>
          </p:nvGrpSpPr>
          <p:grpSpPr>
            <a:xfrm>
              <a:off x="10287000" y="3048000"/>
              <a:ext cx="1600200" cy="1452265"/>
              <a:chOff x="7391400" y="5149334"/>
              <a:chExt cx="1600200" cy="1452265"/>
            </a:xfrm>
          </p:grpSpPr>
          <p:sp>
            <p:nvSpPr>
              <p:cNvPr id="144" name="Rectangle 143"/>
              <p:cNvSpPr/>
              <p:nvPr/>
            </p:nvSpPr>
            <p:spPr>
              <a:xfrm>
                <a:off x="7620000" y="5687199"/>
                <a:ext cx="685800" cy="228600"/>
              </a:xfrm>
              <a:prstGeom prst="rect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sz="1200" dirty="0" smtClean="0"/>
                  <a:t>MAC03</a:t>
                </a:r>
                <a:endParaRPr lang="en-US" sz="1200" dirty="0"/>
              </a:p>
            </p:txBody>
          </p:sp>
          <p:sp>
            <p:nvSpPr>
              <p:cNvPr id="145" name="Rectangle 144"/>
              <p:cNvSpPr/>
              <p:nvPr/>
            </p:nvSpPr>
            <p:spPr>
              <a:xfrm>
                <a:off x="8305800" y="5687199"/>
                <a:ext cx="685800" cy="228600"/>
              </a:xfrm>
              <a:prstGeom prst="rect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sz="1200" dirty="0" smtClean="0"/>
                  <a:t>0</a:t>
                </a:r>
                <a:endParaRPr lang="en-US" sz="1200" dirty="0"/>
              </a:p>
            </p:txBody>
          </p:sp>
          <p:sp>
            <p:nvSpPr>
              <p:cNvPr id="146" name="Rectangle 145"/>
              <p:cNvSpPr/>
              <p:nvPr/>
            </p:nvSpPr>
            <p:spPr>
              <a:xfrm>
                <a:off x="7620000" y="5915799"/>
                <a:ext cx="685800" cy="228600"/>
              </a:xfrm>
              <a:prstGeom prst="rect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sz="1200" dirty="0" smtClean="0"/>
                  <a:t>MAC13</a:t>
                </a:r>
                <a:endParaRPr lang="en-US" sz="1200" dirty="0"/>
              </a:p>
            </p:txBody>
          </p:sp>
          <p:sp>
            <p:nvSpPr>
              <p:cNvPr id="147" name="Rectangle 146"/>
              <p:cNvSpPr/>
              <p:nvPr/>
            </p:nvSpPr>
            <p:spPr>
              <a:xfrm>
                <a:off x="8305800" y="5915799"/>
                <a:ext cx="685800" cy="228600"/>
              </a:xfrm>
              <a:prstGeom prst="rect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sz="1200" dirty="0" smtClean="0"/>
                  <a:t>1</a:t>
                </a:r>
                <a:endParaRPr lang="en-US" sz="1200" dirty="0"/>
              </a:p>
            </p:txBody>
          </p:sp>
          <p:sp>
            <p:nvSpPr>
              <p:cNvPr id="148" name="Rectangle 147"/>
              <p:cNvSpPr/>
              <p:nvPr/>
            </p:nvSpPr>
            <p:spPr>
              <a:xfrm>
                <a:off x="7620000" y="6144399"/>
                <a:ext cx="685800" cy="228600"/>
              </a:xfrm>
              <a:prstGeom prst="rect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sz="1200" dirty="0" smtClean="0"/>
                  <a:t>MAC23</a:t>
                </a:r>
                <a:endParaRPr lang="en-US" sz="1200" dirty="0"/>
              </a:p>
            </p:txBody>
          </p:sp>
          <p:sp>
            <p:nvSpPr>
              <p:cNvPr id="149" name="Rectangle 148"/>
              <p:cNvSpPr/>
              <p:nvPr/>
            </p:nvSpPr>
            <p:spPr>
              <a:xfrm>
                <a:off x="8305800" y="6144399"/>
                <a:ext cx="685800" cy="228600"/>
              </a:xfrm>
              <a:prstGeom prst="rect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sz="1200" dirty="0" smtClean="0"/>
                  <a:t>2</a:t>
                </a:r>
                <a:endParaRPr lang="en-US" sz="1200" dirty="0"/>
              </a:p>
            </p:txBody>
          </p:sp>
          <p:sp>
            <p:nvSpPr>
              <p:cNvPr id="150" name="Rectangle 149"/>
              <p:cNvSpPr/>
              <p:nvPr/>
            </p:nvSpPr>
            <p:spPr>
              <a:xfrm>
                <a:off x="7620000" y="6372999"/>
                <a:ext cx="685800" cy="228600"/>
              </a:xfrm>
              <a:prstGeom prst="rect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sz="1200" dirty="0" smtClean="0"/>
                  <a:t>MAC33</a:t>
                </a:r>
                <a:endParaRPr lang="en-US" sz="1200" dirty="0"/>
              </a:p>
            </p:txBody>
          </p:sp>
          <p:sp>
            <p:nvSpPr>
              <p:cNvPr id="151" name="Rectangle 150"/>
              <p:cNvSpPr/>
              <p:nvPr/>
            </p:nvSpPr>
            <p:spPr>
              <a:xfrm>
                <a:off x="8305800" y="6372999"/>
                <a:ext cx="685800" cy="228600"/>
              </a:xfrm>
              <a:prstGeom prst="rect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sz="1200" dirty="0" smtClean="0"/>
                  <a:t>3</a:t>
                </a:r>
                <a:endParaRPr lang="en-US" sz="1200" dirty="0"/>
              </a:p>
            </p:txBody>
          </p:sp>
          <p:sp>
            <p:nvSpPr>
              <p:cNvPr id="152" name="TextBox 151"/>
              <p:cNvSpPr txBox="1"/>
              <p:nvPr/>
            </p:nvSpPr>
            <p:spPr>
              <a:xfrm>
                <a:off x="8382000" y="5410200"/>
                <a:ext cx="609600" cy="276999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r>
                  <a:rPr lang="en-US" sz="1200" dirty="0" smtClean="0"/>
                  <a:t>port</a:t>
                </a:r>
                <a:endParaRPr lang="en-US" sz="1200" dirty="0"/>
              </a:p>
            </p:txBody>
          </p:sp>
          <p:sp>
            <p:nvSpPr>
              <p:cNvPr id="153" name="TextBox 152"/>
              <p:cNvSpPr txBox="1"/>
              <p:nvPr/>
            </p:nvSpPr>
            <p:spPr>
              <a:xfrm>
                <a:off x="7391400" y="5149334"/>
                <a:ext cx="990600" cy="46166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r>
                  <a:rPr lang="en-US" sz="1200" dirty="0" smtClean="0"/>
                  <a:t>Switch &lt;1,3&gt; MAC table </a:t>
                </a:r>
                <a:endParaRPr lang="en-US" sz="1200" dirty="0"/>
              </a:p>
            </p:txBody>
          </p:sp>
        </p:grpSp>
      </p:grpSp>
      <p:grpSp>
        <p:nvGrpSpPr>
          <p:cNvPr id="136" name="Group 135"/>
          <p:cNvGrpSpPr/>
          <p:nvPr/>
        </p:nvGrpSpPr>
        <p:grpSpPr>
          <a:xfrm>
            <a:off x="2895600" y="2209800"/>
            <a:ext cx="2057400" cy="1676400"/>
            <a:chOff x="-2895600" y="838200"/>
            <a:chExt cx="2057400" cy="1676400"/>
          </a:xfrm>
        </p:grpSpPr>
        <p:sp>
          <p:nvSpPr>
            <p:cNvPr id="126" name="Rectangle 125"/>
            <p:cNvSpPr/>
            <p:nvPr/>
          </p:nvSpPr>
          <p:spPr>
            <a:xfrm>
              <a:off x="-2895600" y="838200"/>
              <a:ext cx="2057400" cy="1676400"/>
            </a:xfrm>
            <a:prstGeom prst="rect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25" name="Group 124"/>
            <p:cNvGrpSpPr/>
            <p:nvPr/>
          </p:nvGrpSpPr>
          <p:grpSpPr>
            <a:xfrm>
              <a:off x="-2667000" y="990600"/>
              <a:ext cx="1676400" cy="1371600"/>
              <a:chOff x="3505200" y="5257800"/>
              <a:chExt cx="1676400" cy="1371600"/>
            </a:xfrm>
          </p:grpSpPr>
          <p:sp>
            <p:nvSpPr>
              <p:cNvPr id="128" name="Rectangle 127"/>
              <p:cNvSpPr/>
              <p:nvPr/>
            </p:nvSpPr>
            <p:spPr>
              <a:xfrm>
                <a:off x="3810000" y="5715000"/>
                <a:ext cx="685800" cy="228600"/>
              </a:xfrm>
              <a:prstGeom prst="rect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sz="1200" dirty="0" smtClean="0"/>
                  <a:t>MAC20</a:t>
                </a:r>
                <a:endParaRPr lang="en-US" sz="1200" dirty="0"/>
              </a:p>
            </p:txBody>
          </p:sp>
          <p:sp>
            <p:nvSpPr>
              <p:cNvPr id="129" name="Rectangle 128"/>
              <p:cNvSpPr/>
              <p:nvPr/>
            </p:nvSpPr>
            <p:spPr>
              <a:xfrm>
                <a:off x="4495800" y="5715000"/>
                <a:ext cx="685800" cy="228600"/>
              </a:xfrm>
              <a:prstGeom prst="rect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sz="1200" dirty="0" smtClean="0"/>
                  <a:t>0</a:t>
                </a:r>
                <a:endParaRPr lang="en-US" sz="1200" dirty="0"/>
              </a:p>
            </p:txBody>
          </p:sp>
          <p:sp>
            <p:nvSpPr>
              <p:cNvPr id="130" name="Rectangle 129"/>
              <p:cNvSpPr/>
              <p:nvPr/>
            </p:nvSpPr>
            <p:spPr>
              <a:xfrm>
                <a:off x="3810000" y="5943600"/>
                <a:ext cx="685800" cy="228600"/>
              </a:xfrm>
              <a:prstGeom prst="rect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sz="1200" dirty="0" smtClean="0"/>
                  <a:t>MAC21</a:t>
                </a:r>
                <a:endParaRPr lang="en-US" sz="1200" dirty="0"/>
              </a:p>
            </p:txBody>
          </p:sp>
          <p:sp>
            <p:nvSpPr>
              <p:cNvPr id="131" name="Rectangle 130"/>
              <p:cNvSpPr/>
              <p:nvPr/>
            </p:nvSpPr>
            <p:spPr>
              <a:xfrm>
                <a:off x="4495800" y="5943600"/>
                <a:ext cx="685800" cy="228600"/>
              </a:xfrm>
              <a:prstGeom prst="rect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sz="1200" dirty="0" smtClean="0"/>
                  <a:t>1</a:t>
                </a:r>
                <a:endParaRPr lang="en-US" sz="1200" dirty="0"/>
              </a:p>
            </p:txBody>
          </p:sp>
          <p:sp>
            <p:nvSpPr>
              <p:cNvPr id="132" name="Rectangle 131"/>
              <p:cNvSpPr/>
              <p:nvPr/>
            </p:nvSpPr>
            <p:spPr>
              <a:xfrm>
                <a:off x="3810000" y="6172200"/>
                <a:ext cx="685800" cy="228600"/>
              </a:xfrm>
              <a:prstGeom prst="rect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sz="1200" dirty="0" smtClean="0"/>
                  <a:t>MAC22</a:t>
                </a:r>
                <a:endParaRPr lang="en-US" sz="1200" dirty="0"/>
              </a:p>
            </p:txBody>
          </p:sp>
          <p:sp>
            <p:nvSpPr>
              <p:cNvPr id="133" name="Rectangle 132"/>
              <p:cNvSpPr/>
              <p:nvPr/>
            </p:nvSpPr>
            <p:spPr>
              <a:xfrm>
                <a:off x="4495800" y="6172200"/>
                <a:ext cx="685800" cy="228600"/>
              </a:xfrm>
              <a:prstGeom prst="rect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sz="1200" dirty="0" smtClean="0"/>
                  <a:t>2</a:t>
                </a:r>
                <a:endParaRPr lang="en-US" sz="1200" dirty="0"/>
              </a:p>
            </p:txBody>
          </p:sp>
          <p:sp>
            <p:nvSpPr>
              <p:cNvPr id="134" name="Rectangle 133"/>
              <p:cNvSpPr/>
              <p:nvPr/>
            </p:nvSpPr>
            <p:spPr>
              <a:xfrm>
                <a:off x="3810000" y="6400800"/>
                <a:ext cx="685800" cy="228600"/>
              </a:xfrm>
              <a:prstGeom prst="rect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sz="1200" dirty="0" smtClean="0"/>
                  <a:t>MAC23</a:t>
                </a:r>
                <a:endParaRPr lang="en-US" sz="1200" dirty="0"/>
              </a:p>
            </p:txBody>
          </p:sp>
          <p:sp>
            <p:nvSpPr>
              <p:cNvPr id="135" name="Rectangle 134"/>
              <p:cNvSpPr/>
              <p:nvPr/>
            </p:nvSpPr>
            <p:spPr>
              <a:xfrm>
                <a:off x="4495800" y="6400800"/>
                <a:ext cx="685800" cy="228600"/>
              </a:xfrm>
              <a:prstGeom prst="rect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sz="1200" dirty="0" smtClean="0"/>
                  <a:t>3</a:t>
                </a:r>
                <a:endParaRPr lang="en-US" sz="1200" dirty="0"/>
              </a:p>
            </p:txBody>
          </p:sp>
          <p:sp>
            <p:nvSpPr>
              <p:cNvPr id="140" name="TextBox 139"/>
              <p:cNvSpPr txBox="1"/>
              <p:nvPr/>
            </p:nvSpPr>
            <p:spPr>
              <a:xfrm>
                <a:off x="4572000" y="5438001"/>
                <a:ext cx="609600" cy="276999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r>
                  <a:rPr lang="en-US" sz="1200" dirty="0" smtClean="0"/>
                  <a:t>port</a:t>
                </a:r>
                <a:endParaRPr lang="en-US" sz="1200" dirty="0"/>
              </a:p>
            </p:txBody>
          </p:sp>
          <p:sp>
            <p:nvSpPr>
              <p:cNvPr id="141" name="TextBox 140"/>
              <p:cNvSpPr txBox="1"/>
              <p:nvPr/>
            </p:nvSpPr>
            <p:spPr>
              <a:xfrm>
                <a:off x="3505200" y="5257800"/>
                <a:ext cx="990600" cy="46166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r>
                  <a:rPr lang="en-US" sz="1200" dirty="0" smtClean="0"/>
                  <a:t>Switch &lt;0,2&gt; MAC table </a:t>
                </a:r>
                <a:endParaRPr lang="en-US" sz="1200" dirty="0"/>
              </a:p>
            </p:txBody>
          </p:sp>
        </p:grpSp>
      </p:grpSp>
      <p:sp>
        <p:nvSpPr>
          <p:cNvPr id="142" name="Title 1"/>
          <p:cNvSpPr>
            <a:spLocks noGrp="1"/>
          </p:cNvSpPr>
          <p:nvPr>
            <p:ph type="title"/>
          </p:nvPr>
        </p:nvSpPr>
        <p:spPr>
          <a:xfrm>
            <a:off x="533400" y="0"/>
            <a:ext cx="8229600" cy="1143000"/>
          </a:xfrm>
        </p:spPr>
        <p:txBody>
          <a:bodyPr/>
          <a:lstStyle/>
          <a:p>
            <a:r>
              <a:rPr lang="en-US" dirty="0" smtClean="0"/>
              <a:t>BCube: Server centric network</a:t>
            </a:r>
            <a:endParaRPr lang="en-US" dirty="0"/>
          </a:p>
        </p:txBody>
      </p:sp>
      <p:cxnSp>
        <p:nvCxnSpPr>
          <p:cNvPr id="158" name="Straight Arrow Connector 157"/>
          <p:cNvCxnSpPr/>
          <p:nvPr/>
        </p:nvCxnSpPr>
        <p:spPr>
          <a:xfrm rot="10800000">
            <a:off x="7239000" y="1371600"/>
            <a:ext cx="533400" cy="152400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3" name="Straight Arrow Connector 162"/>
          <p:cNvCxnSpPr/>
          <p:nvPr/>
        </p:nvCxnSpPr>
        <p:spPr>
          <a:xfrm rot="10800000">
            <a:off x="4953000" y="2895599"/>
            <a:ext cx="533400" cy="152400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38" name="Group 137"/>
          <p:cNvGrpSpPr/>
          <p:nvPr/>
        </p:nvGrpSpPr>
        <p:grpSpPr>
          <a:xfrm>
            <a:off x="1219200" y="5257800"/>
            <a:ext cx="1371600" cy="1371600"/>
            <a:chOff x="1219200" y="5257800"/>
            <a:chExt cx="1371600" cy="1371600"/>
          </a:xfrm>
        </p:grpSpPr>
        <p:sp>
          <p:nvSpPr>
            <p:cNvPr id="96" name="Rectangle 95"/>
            <p:cNvSpPr/>
            <p:nvPr/>
          </p:nvSpPr>
          <p:spPr>
            <a:xfrm>
              <a:off x="1219200" y="5257800"/>
              <a:ext cx="685800" cy="381000"/>
            </a:xfrm>
            <a:prstGeom prst="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 smtClean="0"/>
                <a:t>MAC23</a:t>
              </a:r>
              <a:endParaRPr lang="en-US" sz="1200" dirty="0"/>
            </a:p>
          </p:txBody>
        </p:sp>
        <p:sp>
          <p:nvSpPr>
            <p:cNvPr id="98" name="Rectangle 97"/>
            <p:cNvSpPr/>
            <p:nvPr/>
          </p:nvSpPr>
          <p:spPr>
            <a:xfrm>
              <a:off x="1905000" y="5257800"/>
              <a:ext cx="685800" cy="381000"/>
            </a:xfrm>
            <a:prstGeom prst="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 smtClean="0"/>
                <a:t>MAC03</a:t>
              </a:r>
              <a:endParaRPr lang="en-US" sz="1200" dirty="0"/>
            </a:p>
          </p:txBody>
        </p:sp>
        <p:sp>
          <p:nvSpPr>
            <p:cNvPr id="100" name="Rectangle 99"/>
            <p:cNvSpPr/>
            <p:nvPr/>
          </p:nvSpPr>
          <p:spPr>
            <a:xfrm>
              <a:off x="1219200" y="5638800"/>
              <a:ext cx="685800" cy="381000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200" dirty="0" smtClean="0"/>
                <a:t>20</a:t>
              </a:r>
              <a:endParaRPr lang="en-US" sz="1200" dirty="0"/>
            </a:p>
          </p:txBody>
        </p:sp>
        <p:sp>
          <p:nvSpPr>
            <p:cNvPr id="102" name="Rectangle 101"/>
            <p:cNvSpPr/>
            <p:nvPr/>
          </p:nvSpPr>
          <p:spPr>
            <a:xfrm>
              <a:off x="1905000" y="5638800"/>
              <a:ext cx="685800" cy="381000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200" dirty="0" smtClean="0"/>
                <a:t>03</a:t>
              </a:r>
              <a:endParaRPr lang="en-US" sz="1200" dirty="0"/>
            </a:p>
          </p:txBody>
        </p:sp>
        <p:sp>
          <p:nvSpPr>
            <p:cNvPr id="108" name="Rectangle 107"/>
            <p:cNvSpPr/>
            <p:nvPr/>
          </p:nvSpPr>
          <p:spPr>
            <a:xfrm>
              <a:off x="1219200" y="6019800"/>
              <a:ext cx="1371600" cy="609600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data</a:t>
              </a:r>
              <a:endParaRPr lang="en-US" dirty="0"/>
            </a:p>
          </p:txBody>
        </p:sp>
      </p:grpSp>
      <p:grpSp>
        <p:nvGrpSpPr>
          <p:cNvPr id="164" name="Group 163"/>
          <p:cNvGrpSpPr/>
          <p:nvPr/>
        </p:nvGrpSpPr>
        <p:grpSpPr>
          <a:xfrm>
            <a:off x="7239000" y="1981200"/>
            <a:ext cx="1371600" cy="1371600"/>
            <a:chOff x="1219200" y="5257800"/>
            <a:chExt cx="1371600" cy="1371600"/>
          </a:xfrm>
        </p:grpSpPr>
        <p:sp>
          <p:nvSpPr>
            <p:cNvPr id="165" name="Rectangle 164"/>
            <p:cNvSpPr/>
            <p:nvPr/>
          </p:nvSpPr>
          <p:spPr>
            <a:xfrm>
              <a:off x="1219200" y="5257800"/>
              <a:ext cx="685800" cy="381000"/>
            </a:xfrm>
            <a:prstGeom prst="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 smtClean="0"/>
                <a:t>MAC23</a:t>
              </a:r>
              <a:endParaRPr lang="en-US" sz="1200" dirty="0"/>
            </a:p>
          </p:txBody>
        </p:sp>
        <p:sp>
          <p:nvSpPr>
            <p:cNvPr id="166" name="Rectangle 165"/>
            <p:cNvSpPr/>
            <p:nvPr/>
          </p:nvSpPr>
          <p:spPr>
            <a:xfrm>
              <a:off x="1905000" y="5257800"/>
              <a:ext cx="685800" cy="381000"/>
            </a:xfrm>
            <a:prstGeom prst="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 smtClean="0"/>
                <a:t>MAC03</a:t>
              </a:r>
              <a:endParaRPr lang="en-US" sz="1200" dirty="0"/>
            </a:p>
          </p:txBody>
        </p:sp>
        <p:sp>
          <p:nvSpPr>
            <p:cNvPr id="167" name="Rectangle 166"/>
            <p:cNvSpPr/>
            <p:nvPr/>
          </p:nvSpPr>
          <p:spPr>
            <a:xfrm>
              <a:off x="1219200" y="5638800"/>
              <a:ext cx="685800" cy="381000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200" dirty="0" smtClean="0"/>
                <a:t>20</a:t>
              </a:r>
              <a:endParaRPr lang="en-US" sz="1200" dirty="0"/>
            </a:p>
          </p:txBody>
        </p:sp>
        <p:sp>
          <p:nvSpPr>
            <p:cNvPr id="168" name="Rectangle 167"/>
            <p:cNvSpPr/>
            <p:nvPr/>
          </p:nvSpPr>
          <p:spPr>
            <a:xfrm>
              <a:off x="1905000" y="5638800"/>
              <a:ext cx="685800" cy="381000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200" dirty="0" smtClean="0"/>
                <a:t>03</a:t>
              </a:r>
              <a:endParaRPr lang="en-US" sz="1200" dirty="0"/>
            </a:p>
          </p:txBody>
        </p:sp>
        <p:sp>
          <p:nvSpPr>
            <p:cNvPr id="169" name="Rectangle 168"/>
            <p:cNvSpPr/>
            <p:nvPr/>
          </p:nvSpPr>
          <p:spPr>
            <a:xfrm>
              <a:off x="1219200" y="6019800"/>
              <a:ext cx="1371600" cy="609600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data</a:t>
              </a:r>
              <a:endParaRPr lang="en-US" dirty="0"/>
            </a:p>
          </p:txBody>
        </p:sp>
      </p:grpSp>
      <p:grpSp>
        <p:nvGrpSpPr>
          <p:cNvPr id="172" name="Group 171"/>
          <p:cNvGrpSpPr/>
          <p:nvPr/>
        </p:nvGrpSpPr>
        <p:grpSpPr>
          <a:xfrm>
            <a:off x="1295400" y="4876800"/>
            <a:ext cx="1143000" cy="369332"/>
            <a:chOff x="1295400" y="4876800"/>
            <a:chExt cx="1143000" cy="369332"/>
          </a:xfrm>
        </p:grpSpPr>
        <p:sp>
          <p:nvSpPr>
            <p:cNvPr id="170" name="TextBox 169"/>
            <p:cNvSpPr txBox="1"/>
            <p:nvPr/>
          </p:nvSpPr>
          <p:spPr>
            <a:xfrm>
              <a:off x="1295400" y="4876800"/>
              <a:ext cx="5334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err="1" smtClean="0"/>
                <a:t>dst</a:t>
              </a:r>
              <a:endParaRPr lang="en-US" dirty="0"/>
            </a:p>
          </p:txBody>
        </p:sp>
        <p:sp>
          <p:nvSpPr>
            <p:cNvPr id="171" name="TextBox 170"/>
            <p:cNvSpPr txBox="1"/>
            <p:nvPr/>
          </p:nvSpPr>
          <p:spPr>
            <a:xfrm>
              <a:off x="1905000" y="4876800"/>
              <a:ext cx="5334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err="1" smtClean="0"/>
                <a:t>src</a:t>
              </a:r>
              <a:endParaRPr lang="en-US" dirty="0"/>
            </a:p>
          </p:txBody>
        </p:sp>
      </p:grpSp>
      <p:grpSp>
        <p:nvGrpSpPr>
          <p:cNvPr id="154" name="Group 153"/>
          <p:cNvGrpSpPr/>
          <p:nvPr/>
        </p:nvGrpSpPr>
        <p:grpSpPr>
          <a:xfrm>
            <a:off x="5029200" y="3581400"/>
            <a:ext cx="1371600" cy="1295400"/>
            <a:chOff x="5867400" y="5257800"/>
            <a:chExt cx="1371600" cy="1295400"/>
          </a:xfrm>
        </p:grpSpPr>
        <p:sp>
          <p:nvSpPr>
            <p:cNvPr id="156" name="Rectangle 155"/>
            <p:cNvSpPr/>
            <p:nvPr/>
          </p:nvSpPr>
          <p:spPr>
            <a:xfrm>
              <a:off x="5867400" y="5257800"/>
              <a:ext cx="685800" cy="381000"/>
            </a:xfrm>
            <a:prstGeom prst="rect">
              <a:avLst/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 smtClean="0"/>
                <a:t>MAC20</a:t>
              </a:r>
              <a:endParaRPr lang="en-US" sz="1200" dirty="0"/>
            </a:p>
          </p:txBody>
        </p:sp>
        <p:sp>
          <p:nvSpPr>
            <p:cNvPr id="157" name="Rectangle 156"/>
            <p:cNvSpPr/>
            <p:nvPr/>
          </p:nvSpPr>
          <p:spPr>
            <a:xfrm>
              <a:off x="6553200" y="5257800"/>
              <a:ext cx="685800" cy="381000"/>
            </a:xfrm>
            <a:prstGeom prst="rect">
              <a:avLst/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 smtClean="0"/>
                <a:t>MAC23</a:t>
              </a:r>
              <a:endParaRPr lang="en-US" sz="1200" dirty="0"/>
            </a:p>
          </p:txBody>
        </p:sp>
        <p:sp>
          <p:nvSpPr>
            <p:cNvPr id="159" name="Rectangle 158"/>
            <p:cNvSpPr/>
            <p:nvPr/>
          </p:nvSpPr>
          <p:spPr>
            <a:xfrm>
              <a:off x="5867400" y="5638800"/>
              <a:ext cx="685800" cy="381000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200" dirty="0" smtClean="0"/>
                <a:t>20</a:t>
              </a:r>
              <a:endParaRPr lang="en-US" sz="1200" dirty="0"/>
            </a:p>
          </p:txBody>
        </p:sp>
        <p:sp>
          <p:nvSpPr>
            <p:cNvPr id="160" name="Rectangle 159"/>
            <p:cNvSpPr/>
            <p:nvPr/>
          </p:nvSpPr>
          <p:spPr>
            <a:xfrm>
              <a:off x="6553200" y="5638800"/>
              <a:ext cx="685800" cy="381000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200" dirty="0" smtClean="0"/>
                <a:t>03</a:t>
              </a:r>
              <a:endParaRPr lang="en-US" sz="1200" dirty="0"/>
            </a:p>
          </p:txBody>
        </p:sp>
        <p:sp>
          <p:nvSpPr>
            <p:cNvPr id="161" name="Rectangle 160"/>
            <p:cNvSpPr/>
            <p:nvPr/>
          </p:nvSpPr>
          <p:spPr>
            <a:xfrm>
              <a:off x="5867400" y="5943600"/>
              <a:ext cx="1371600" cy="609600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data</a:t>
              </a:r>
              <a:endParaRPr lang="en-US" dirty="0"/>
            </a:p>
          </p:txBody>
        </p:sp>
      </p:grpSp>
      <p:grpSp>
        <p:nvGrpSpPr>
          <p:cNvPr id="155" name="Group 154"/>
          <p:cNvGrpSpPr/>
          <p:nvPr/>
        </p:nvGrpSpPr>
        <p:grpSpPr>
          <a:xfrm>
            <a:off x="5715000" y="5181600"/>
            <a:ext cx="1371600" cy="1371600"/>
            <a:chOff x="5867400" y="5257800"/>
            <a:chExt cx="1371600" cy="1371600"/>
          </a:xfrm>
        </p:grpSpPr>
        <p:sp>
          <p:nvSpPr>
            <p:cNvPr id="119" name="Rectangle 118"/>
            <p:cNvSpPr/>
            <p:nvPr/>
          </p:nvSpPr>
          <p:spPr>
            <a:xfrm>
              <a:off x="5867400" y="5257800"/>
              <a:ext cx="685800" cy="381000"/>
            </a:xfrm>
            <a:prstGeom prst="rect">
              <a:avLst/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 smtClean="0"/>
                <a:t>MAC20</a:t>
              </a:r>
              <a:endParaRPr lang="en-US" sz="1200" dirty="0"/>
            </a:p>
          </p:txBody>
        </p:sp>
        <p:sp>
          <p:nvSpPr>
            <p:cNvPr id="121" name="Rectangle 120"/>
            <p:cNvSpPr/>
            <p:nvPr/>
          </p:nvSpPr>
          <p:spPr>
            <a:xfrm>
              <a:off x="6553200" y="5257800"/>
              <a:ext cx="685800" cy="381000"/>
            </a:xfrm>
            <a:prstGeom prst="rect">
              <a:avLst/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 smtClean="0"/>
                <a:t>MAC23</a:t>
              </a:r>
              <a:endParaRPr lang="en-US" sz="1200" dirty="0"/>
            </a:p>
          </p:txBody>
        </p:sp>
        <p:sp>
          <p:nvSpPr>
            <p:cNvPr id="122" name="Rectangle 121"/>
            <p:cNvSpPr/>
            <p:nvPr/>
          </p:nvSpPr>
          <p:spPr>
            <a:xfrm>
              <a:off x="5867400" y="5638800"/>
              <a:ext cx="685800" cy="381000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200" dirty="0" smtClean="0"/>
                <a:t>20</a:t>
              </a:r>
              <a:endParaRPr lang="en-US" sz="1200" dirty="0"/>
            </a:p>
          </p:txBody>
        </p:sp>
        <p:sp>
          <p:nvSpPr>
            <p:cNvPr id="123" name="Rectangle 122"/>
            <p:cNvSpPr/>
            <p:nvPr/>
          </p:nvSpPr>
          <p:spPr>
            <a:xfrm>
              <a:off x="6553200" y="5638800"/>
              <a:ext cx="685800" cy="381000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200" dirty="0" smtClean="0"/>
                <a:t>03</a:t>
              </a:r>
              <a:endParaRPr lang="en-US" sz="1200" dirty="0"/>
            </a:p>
          </p:txBody>
        </p:sp>
        <p:sp>
          <p:nvSpPr>
            <p:cNvPr id="124" name="Rectangle 123"/>
            <p:cNvSpPr/>
            <p:nvPr/>
          </p:nvSpPr>
          <p:spPr>
            <a:xfrm>
              <a:off x="5867400" y="6019800"/>
              <a:ext cx="1371600" cy="609600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data</a:t>
              </a:r>
              <a:endParaRPr lang="en-US" dirty="0"/>
            </a:p>
          </p:txBody>
        </p:sp>
      </p:grpSp>
      <p:sp>
        <p:nvSpPr>
          <p:cNvPr id="162" name="Rounded Rectangle 161"/>
          <p:cNvSpPr/>
          <p:nvPr/>
        </p:nvSpPr>
        <p:spPr>
          <a:xfrm>
            <a:off x="5638800" y="2133600"/>
            <a:ext cx="1524000" cy="228600"/>
          </a:xfrm>
          <a:prstGeom prst="roundRect">
            <a:avLst/>
          </a:prstGeom>
          <a:solidFill>
            <a:schemeClr val="accent1">
              <a:alpha val="3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3" name="Rounded Rectangle 172"/>
          <p:cNvSpPr/>
          <p:nvPr/>
        </p:nvSpPr>
        <p:spPr>
          <a:xfrm>
            <a:off x="3352800" y="2819400"/>
            <a:ext cx="1524000" cy="228600"/>
          </a:xfrm>
          <a:prstGeom prst="roundRect">
            <a:avLst/>
          </a:prstGeom>
          <a:solidFill>
            <a:schemeClr val="accent1">
              <a:alpha val="3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0" name="TextBox 319"/>
          <p:cNvSpPr txBox="1"/>
          <p:nvPr/>
        </p:nvSpPr>
        <p:spPr>
          <a:xfrm>
            <a:off x="609600" y="1600200"/>
            <a:ext cx="8229600" cy="2677656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4000" b="1" i="1" dirty="0" smtClean="0">
                <a:solidFill>
                  <a:srgbClr val="00B050"/>
                </a:solidFill>
              </a:rPr>
              <a:t>Server-centric BCube</a:t>
            </a:r>
          </a:p>
          <a:p>
            <a:pPr lvl="1">
              <a:buFontTx/>
              <a:buChar char="-"/>
            </a:pPr>
            <a:r>
              <a:rPr lang="en-US" sz="3200" dirty="0" smtClean="0"/>
              <a:t> Switches never</a:t>
            </a:r>
            <a:r>
              <a:rPr lang="en-US" sz="3200" b="1" i="1" dirty="0" smtClean="0">
                <a:solidFill>
                  <a:srgbClr val="00B050"/>
                </a:solidFill>
              </a:rPr>
              <a:t> </a:t>
            </a:r>
            <a:r>
              <a:rPr lang="en-US" sz="3200" dirty="0" smtClean="0"/>
              <a:t>connect to other switches and only act as L2 </a:t>
            </a:r>
            <a:r>
              <a:rPr lang="en-US" sz="3200" i="1" dirty="0" smtClean="0"/>
              <a:t>crossbars</a:t>
            </a:r>
          </a:p>
          <a:p>
            <a:pPr lvl="1">
              <a:buFontTx/>
              <a:buChar char="-"/>
            </a:pPr>
            <a:r>
              <a:rPr lang="en-US" sz="3200" dirty="0" smtClean="0"/>
              <a:t> Servers control routing,  load balancing, fault-tolerance </a:t>
            </a:r>
            <a:endParaRPr lang="en-US" sz="3200" dirty="0"/>
          </a:p>
        </p:txBody>
      </p:sp>
      <p:sp>
        <p:nvSpPr>
          <p:cNvPr id="174" name="Slide Number Placeholder 17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2.22222E-6 L -3.33333E-6 -0.15116 L 0.00834 -0.18218 L 0.6566 -0.48009 " pathEditMode="relative" ptsTypes="AAAA">
                                      <p:cBhvr>
                                        <p:cTn id="24" dur="20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2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4" dur="500" tmFilter="0, 0; .2, .5; .8, .5; 1, 0"/>
                                        <p:tgtEl>
                                          <p:spTgt spid="16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5" dur="250" autoRev="1" fill="hold"/>
                                        <p:tgtEl>
                                          <p:spTgt spid="16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173 -0.00231 L -0.16337 0.27061 L -0.16337 0.46436 " pathEditMode="relative" rAng="0" ptsTypes="AAA">
                                      <p:cBhvr>
                                        <p:cTn id="43" dur="2000" fill="hold"/>
                                        <p:tgtEl>
                                          <p:spTgt spid="16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1" y="23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4.81481E-6 L 0 -0.16366 L -0.07726 -0.2456 " pathEditMode="relative" ptsTypes="AAA">
                                      <p:cBhvr>
                                        <p:cTn id="53" dur="2000" fill="hold"/>
                                        <p:tgtEl>
                                          <p:spTgt spid="15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2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9" dur="500" tmFilter="0, 0; .2, .5; .8, .5; 1, 0"/>
                                        <p:tgtEl>
                                          <p:spTgt spid="17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0" dur="250" autoRev="1" fill="hold"/>
                                        <p:tgtEl>
                                          <p:spTgt spid="17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-3.7037E-7 L -0.04549 -0.04537 L -0.09549 0.00625 L -0.09775 0.23333 " pathEditMode="relative" ptsTypes="AAAA">
                                      <p:cBhvr>
                                        <p:cTn id="68" dur="2000" fill="hold"/>
                                        <p:tgtEl>
                                          <p:spTgt spid="15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3" dur="500"/>
                                        <p:tgtEl>
                                          <p:spTgt spid="3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2" grpId="0" animBg="1"/>
      <p:bldP spid="162" grpId="1" animBg="1"/>
      <p:bldP spid="173" grpId="0" animBg="1"/>
      <p:bldP spid="173" grpId="1" animBg="1"/>
      <p:bldP spid="320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Multi-paths for one-to-one traffic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305800" cy="914399"/>
          </a:xfrm>
        </p:spPr>
        <p:txBody>
          <a:bodyPr>
            <a:normAutofit fontScale="62500" lnSpcReduction="20000"/>
          </a:bodyPr>
          <a:lstStyle/>
          <a:p>
            <a:r>
              <a:rPr lang="en-US" b="1" cap="small" dirty="0" smtClean="0"/>
              <a:t>Theorem</a:t>
            </a:r>
            <a:r>
              <a:rPr lang="en-US" b="1" dirty="0" smtClean="0"/>
              <a:t> 1</a:t>
            </a:r>
            <a:r>
              <a:rPr lang="en-US" dirty="0" smtClean="0"/>
              <a:t>. The diameter of a BCube</a:t>
            </a:r>
            <a:r>
              <a:rPr lang="en-US" i="1" baseline="-25000" dirty="0" smtClean="0"/>
              <a:t>k</a:t>
            </a:r>
            <a:r>
              <a:rPr lang="en-US" dirty="0" smtClean="0"/>
              <a:t> is </a:t>
            </a:r>
            <a:r>
              <a:rPr lang="en-US" i="1" dirty="0" smtClean="0"/>
              <a:t>k</a:t>
            </a:r>
            <a:r>
              <a:rPr lang="en-US" dirty="0" smtClean="0"/>
              <a:t>+1</a:t>
            </a:r>
          </a:p>
          <a:p>
            <a:r>
              <a:rPr lang="en-US" b="1" cap="small" dirty="0" smtClean="0"/>
              <a:t>Theorem</a:t>
            </a:r>
            <a:r>
              <a:rPr lang="en-US" b="1" dirty="0" smtClean="0"/>
              <a:t> 3</a:t>
            </a:r>
            <a:r>
              <a:rPr lang="en-US" dirty="0" smtClean="0"/>
              <a:t>. There are </a:t>
            </a:r>
            <a:r>
              <a:rPr lang="en-US" i="1" dirty="0" smtClean="0"/>
              <a:t>k</a:t>
            </a:r>
            <a:r>
              <a:rPr lang="en-US" dirty="0" smtClean="0"/>
              <a:t>+1 parallel paths between any two servers in a BCube</a:t>
            </a:r>
            <a:r>
              <a:rPr lang="en-US" sz="2200" i="1" dirty="0" smtClean="0"/>
              <a:t>k</a:t>
            </a:r>
            <a:endParaRPr lang="en-US" i="1" dirty="0"/>
          </a:p>
        </p:txBody>
      </p:sp>
      <p:sp>
        <p:nvSpPr>
          <p:cNvPr id="214" name="Rectangle 213"/>
          <p:cNvSpPr/>
          <p:nvPr/>
        </p:nvSpPr>
        <p:spPr>
          <a:xfrm>
            <a:off x="609600" y="4724400"/>
            <a:ext cx="1066800" cy="533400"/>
          </a:xfrm>
          <a:prstGeom prst="rect">
            <a:avLst/>
          </a:prstGeom>
          <a:ln w="952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&lt;0,0&gt;</a:t>
            </a:r>
            <a:endParaRPr lang="en-US" dirty="0"/>
          </a:p>
        </p:txBody>
      </p:sp>
      <p:sp>
        <p:nvSpPr>
          <p:cNvPr id="215" name="Oval 214"/>
          <p:cNvSpPr/>
          <p:nvPr/>
        </p:nvSpPr>
        <p:spPr>
          <a:xfrm>
            <a:off x="152400" y="5791200"/>
            <a:ext cx="457200" cy="45720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1050" dirty="0"/>
          </a:p>
        </p:txBody>
      </p:sp>
      <p:sp>
        <p:nvSpPr>
          <p:cNvPr id="216" name="Oval 215"/>
          <p:cNvSpPr/>
          <p:nvPr/>
        </p:nvSpPr>
        <p:spPr>
          <a:xfrm>
            <a:off x="685800" y="5791200"/>
            <a:ext cx="457200" cy="45720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7" name="Oval 216"/>
          <p:cNvSpPr/>
          <p:nvPr/>
        </p:nvSpPr>
        <p:spPr>
          <a:xfrm>
            <a:off x="1219200" y="5791200"/>
            <a:ext cx="457200" cy="45720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8" name="Oval 217"/>
          <p:cNvSpPr/>
          <p:nvPr/>
        </p:nvSpPr>
        <p:spPr>
          <a:xfrm>
            <a:off x="1752600" y="5791200"/>
            <a:ext cx="457200" cy="457200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19" name="Straight Connector 218"/>
          <p:cNvCxnSpPr>
            <a:stCxn id="215" idx="0"/>
            <a:endCxn id="214" idx="2"/>
          </p:cNvCxnSpPr>
          <p:nvPr/>
        </p:nvCxnSpPr>
        <p:spPr>
          <a:xfrm rot="5400000" flipH="1" flipV="1">
            <a:off x="495300" y="5143500"/>
            <a:ext cx="533400" cy="762000"/>
          </a:xfrm>
          <a:prstGeom prst="line">
            <a:avLst/>
          </a:prstGeom>
          <a:ln w="254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0" name="Straight Connector 219"/>
          <p:cNvCxnSpPr>
            <a:stCxn id="216" idx="0"/>
            <a:endCxn id="214" idx="2"/>
          </p:cNvCxnSpPr>
          <p:nvPr/>
        </p:nvCxnSpPr>
        <p:spPr>
          <a:xfrm rot="5400000" flipH="1" flipV="1">
            <a:off x="762000" y="5410200"/>
            <a:ext cx="533400" cy="228600"/>
          </a:xfrm>
          <a:prstGeom prst="line">
            <a:avLst/>
          </a:prstGeom>
          <a:ln>
            <a:solidFill>
              <a:schemeClr val="tx1">
                <a:alpha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1" name="Straight Connector 220"/>
          <p:cNvCxnSpPr>
            <a:stCxn id="217" idx="0"/>
            <a:endCxn id="214" idx="2"/>
          </p:cNvCxnSpPr>
          <p:nvPr/>
        </p:nvCxnSpPr>
        <p:spPr>
          <a:xfrm rot="16200000" flipV="1">
            <a:off x="1028700" y="5372100"/>
            <a:ext cx="533400" cy="304800"/>
          </a:xfrm>
          <a:prstGeom prst="line">
            <a:avLst/>
          </a:prstGeom>
          <a:ln>
            <a:solidFill>
              <a:schemeClr val="tx1">
                <a:alpha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2" name="Straight Connector 221"/>
          <p:cNvCxnSpPr>
            <a:stCxn id="218" idx="0"/>
            <a:endCxn id="214" idx="2"/>
          </p:cNvCxnSpPr>
          <p:nvPr/>
        </p:nvCxnSpPr>
        <p:spPr>
          <a:xfrm rot="16200000" flipV="1">
            <a:off x="1295400" y="5105400"/>
            <a:ext cx="533400" cy="838200"/>
          </a:xfrm>
          <a:prstGeom prst="line">
            <a:avLst/>
          </a:prstGeom>
          <a:ln w="254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3" name="TextBox 222"/>
          <p:cNvSpPr txBox="1"/>
          <p:nvPr/>
        </p:nvSpPr>
        <p:spPr>
          <a:xfrm>
            <a:off x="152400" y="58674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00</a:t>
            </a:r>
            <a:endParaRPr lang="en-US" dirty="0"/>
          </a:p>
        </p:txBody>
      </p:sp>
      <p:sp>
        <p:nvSpPr>
          <p:cNvPr id="224" name="TextBox 223"/>
          <p:cNvSpPr txBox="1"/>
          <p:nvPr/>
        </p:nvSpPr>
        <p:spPr>
          <a:xfrm>
            <a:off x="685800" y="58674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01</a:t>
            </a:r>
            <a:endParaRPr lang="en-US" dirty="0"/>
          </a:p>
        </p:txBody>
      </p:sp>
      <p:sp>
        <p:nvSpPr>
          <p:cNvPr id="225" name="TextBox 224"/>
          <p:cNvSpPr txBox="1"/>
          <p:nvPr/>
        </p:nvSpPr>
        <p:spPr>
          <a:xfrm>
            <a:off x="1219200" y="58674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02</a:t>
            </a:r>
            <a:endParaRPr lang="en-US" dirty="0"/>
          </a:p>
        </p:txBody>
      </p:sp>
      <p:sp>
        <p:nvSpPr>
          <p:cNvPr id="226" name="TextBox 225"/>
          <p:cNvSpPr txBox="1"/>
          <p:nvPr/>
        </p:nvSpPr>
        <p:spPr>
          <a:xfrm>
            <a:off x="1752600" y="5879068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03</a:t>
            </a:r>
            <a:endParaRPr lang="en-US" dirty="0"/>
          </a:p>
        </p:txBody>
      </p:sp>
      <p:grpSp>
        <p:nvGrpSpPr>
          <p:cNvPr id="227" name="Group 108"/>
          <p:cNvGrpSpPr/>
          <p:nvPr/>
        </p:nvGrpSpPr>
        <p:grpSpPr>
          <a:xfrm>
            <a:off x="2438400" y="4724400"/>
            <a:ext cx="2057400" cy="1524000"/>
            <a:chOff x="2438400" y="3886200"/>
            <a:chExt cx="2057400" cy="1524000"/>
          </a:xfrm>
        </p:grpSpPr>
        <p:sp>
          <p:nvSpPr>
            <p:cNvPr id="228" name="Rectangle 227"/>
            <p:cNvSpPr/>
            <p:nvPr/>
          </p:nvSpPr>
          <p:spPr>
            <a:xfrm>
              <a:off x="2895600" y="3886200"/>
              <a:ext cx="1066800" cy="533400"/>
            </a:xfrm>
            <a:prstGeom prst="rect">
              <a:avLst/>
            </a:prstGeom>
            <a:ln w="952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&lt;0,1&gt;</a:t>
              </a:r>
              <a:endParaRPr lang="en-US" dirty="0"/>
            </a:p>
          </p:txBody>
        </p:sp>
        <p:sp>
          <p:nvSpPr>
            <p:cNvPr id="229" name="Oval 228"/>
            <p:cNvSpPr/>
            <p:nvPr/>
          </p:nvSpPr>
          <p:spPr>
            <a:xfrm>
              <a:off x="2438400" y="4953000"/>
              <a:ext cx="457200" cy="457200"/>
            </a:xfrm>
            <a:prstGeom prst="ellips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050" dirty="0"/>
            </a:p>
          </p:txBody>
        </p:sp>
        <p:sp>
          <p:nvSpPr>
            <p:cNvPr id="230" name="Oval 229"/>
            <p:cNvSpPr/>
            <p:nvPr/>
          </p:nvSpPr>
          <p:spPr>
            <a:xfrm>
              <a:off x="2971800" y="4953000"/>
              <a:ext cx="457200" cy="457200"/>
            </a:xfrm>
            <a:prstGeom prst="ellips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1" name="Oval 230"/>
            <p:cNvSpPr/>
            <p:nvPr/>
          </p:nvSpPr>
          <p:spPr>
            <a:xfrm>
              <a:off x="3505200" y="4953000"/>
              <a:ext cx="457200" cy="457200"/>
            </a:xfrm>
            <a:prstGeom prst="ellips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2" name="Oval 231"/>
            <p:cNvSpPr/>
            <p:nvPr/>
          </p:nvSpPr>
          <p:spPr>
            <a:xfrm>
              <a:off x="4038600" y="4953000"/>
              <a:ext cx="457200" cy="457200"/>
            </a:xfrm>
            <a:prstGeom prst="ellips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33" name="Straight Connector 232"/>
            <p:cNvCxnSpPr>
              <a:stCxn id="229" idx="0"/>
              <a:endCxn id="228" idx="2"/>
            </p:cNvCxnSpPr>
            <p:nvPr/>
          </p:nvCxnSpPr>
          <p:spPr>
            <a:xfrm rot="5400000" flipH="1" flipV="1">
              <a:off x="2781300" y="4305300"/>
              <a:ext cx="533400" cy="762000"/>
            </a:xfrm>
            <a:prstGeom prst="line">
              <a:avLst/>
            </a:prstGeom>
            <a:ln>
              <a:solidFill>
                <a:schemeClr val="tx1">
                  <a:alpha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4" name="Straight Connector 233"/>
            <p:cNvCxnSpPr>
              <a:stCxn id="230" idx="0"/>
              <a:endCxn id="228" idx="2"/>
            </p:cNvCxnSpPr>
            <p:nvPr/>
          </p:nvCxnSpPr>
          <p:spPr>
            <a:xfrm rot="5400000" flipH="1" flipV="1">
              <a:off x="3048000" y="4572000"/>
              <a:ext cx="533400" cy="228600"/>
            </a:xfrm>
            <a:prstGeom prst="line">
              <a:avLst/>
            </a:prstGeom>
            <a:ln>
              <a:solidFill>
                <a:schemeClr val="tx1">
                  <a:alpha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5" name="Straight Connector 234"/>
            <p:cNvCxnSpPr>
              <a:stCxn id="231" idx="0"/>
              <a:endCxn id="228" idx="2"/>
            </p:cNvCxnSpPr>
            <p:nvPr/>
          </p:nvCxnSpPr>
          <p:spPr>
            <a:xfrm rot="16200000" flipV="1">
              <a:off x="3314700" y="4533900"/>
              <a:ext cx="533400" cy="304800"/>
            </a:xfrm>
            <a:prstGeom prst="line">
              <a:avLst/>
            </a:prstGeom>
            <a:ln>
              <a:solidFill>
                <a:schemeClr val="tx1">
                  <a:alpha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6" name="Straight Connector 235"/>
            <p:cNvCxnSpPr>
              <a:stCxn id="232" idx="0"/>
              <a:endCxn id="228" idx="2"/>
            </p:cNvCxnSpPr>
            <p:nvPr/>
          </p:nvCxnSpPr>
          <p:spPr>
            <a:xfrm rot="16200000" flipV="1">
              <a:off x="3581400" y="4267200"/>
              <a:ext cx="533400" cy="838200"/>
            </a:xfrm>
            <a:prstGeom prst="line">
              <a:avLst/>
            </a:prstGeom>
            <a:ln>
              <a:solidFill>
                <a:schemeClr val="tx1">
                  <a:alpha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37" name="TextBox 236"/>
            <p:cNvSpPr txBox="1"/>
            <p:nvPr/>
          </p:nvSpPr>
          <p:spPr>
            <a:xfrm>
              <a:off x="2438400" y="5029200"/>
              <a:ext cx="4572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10</a:t>
              </a:r>
              <a:endParaRPr lang="en-US" dirty="0"/>
            </a:p>
          </p:txBody>
        </p:sp>
        <p:sp>
          <p:nvSpPr>
            <p:cNvPr id="238" name="TextBox 237"/>
            <p:cNvSpPr txBox="1"/>
            <p:nvPr/>
          </p:nvSpPr>
          <p:spPr>
            <a:xfrm>
              <a:off x="2971800" y="5029200"/>
              <a:ext cx="4572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11</a:t>
              </a:r>
              <a:endParaRPr lang="en-US" dirty="0"/>
            </a:p>
          </p:txBody>
        </p:sp>
        <p:sp>
          <p:nvSpPr>
            <p:cNvPr id="239" name="TextBox 238"/>
            <p:cNvSpPr txBox="1"/>
            <p:nvPr/>
          </p:nvSpPr>
          <p:spPr>
            <a:xfrm>
              <a:off x="3505200" y="5029200"/>
              <a:ext cx="4572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12</a:t>
              </a:r>
              <a:endParaRPr lang="en-US" dirty="0"/>
            </a:p>
          </p:txBody>
        </p:sp>
        <p:sp>
          <p:nvSpPr>
            <p:cNvPr id="240" name="TextBox 239"/>
            <p:cNvSpPr txBox="1"/>
            <p:nvPr/>
          </p:nvSpPr>
          <p:spPr>
            <a:xfrm>
              <a:off x="4038600" y="5040868"/>
              <a:ext cx="4572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13</a:t>
              </a:r>
              <a:endParaRPr lang="en-US" dirty="0"/>
            </a:p>
          </p:txBody>
        </p:sp>
      </p:grpSp>
      <p:sp>
        <p:nvSpPr>
          <p:cNvPr id="242" name="Rectangle 241"/>
          <p:cNvSpPr/>
          <p:nvPr/>
        </p:nvSpPr>
        <p:spPr>
          <a:xfrm>
            <a:off x="5105400" y="4724400"/>
            <a:ext cx="1066800" cy="533400"/>
          </a:xfrm>
          <a:prstGeom prst="rect">
            <a:avLst/>
          </a:prstGeom>
          <a:ln w="952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&lt;0,2&gt;</a:t>
            </a:r>
            <a:endParaRPr lang="en-US" dirty="0"/>
          </a:p>
        </p:txBody>
      </p:sp>
      <p:sp>
        <p:nvSpPr>
          <p:cNvPr id="243" name="Oval 242"/>
          <p:cNvSpPr/>
          <p:nvPr/>
        </p:nvSpPr>
        <p:spPr>
          <a:xfrm>
            <a:off x="4648200" y="5791200"/>
            <a:ext cx="457200" cy="457200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50" dirty="0"/>
          </a:p>
        </p:txBody>
      </p:sp>
      <p:sp>
        <p:nvSpPr>
          <p:cNvPr id="244" name="Oval 243"/>
          <p:cNvSpPr/>
          <p:nvPr/>
        </p:nvSpPr>
        <p:spPr>
          <a:xfrm>
            <a:off x="5181600" y="5791200"/>
            <a:ext cx="457200" cy="45720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5" name="Oval 244"/>
          <p:cNvSpPr/>
          <p:nvPr/>
        </p:nvSpPr>
        <p:spPr>
          <a:xfrm>
            <a:off x="5715000" y="5791200"/>
            <a:ext cx="457200" cy="45720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6" name="Oval 245"/>
          <p:cNvSpPr/>
          <p:nvPr/>
        </p:nvSpPr>
        <p:spPr>
          <a:xfrm>
            <a:off x="6248400" y="5791200"/>
            <a:ext cx="457200" cy="45720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47" name="Straight Connector 246"/>
          <p:cNvCxnSpPr>
            <a:stCxn id="243" idx="0"/>
            <a:endCxn id="242" idx="2"/>
          </p:cNvCxnSpPr>
          <p:nvPr/>
        </p:nvCxnSpPr>
        <p:spPr>
          <a:xfrm rot="5400000" flipH="1" flipV="1">
            <a:off x="4991100" y="5143500"/>
            <a:ext cx="533400" cy="762000"/>
          </a:xfrm>
          <a:prstGeom prst="line">
            <a:avLst/>
          </a:prstGeom>
          <a:ln w="254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8" name="Straight Connector 247"/>
          <p:cNvCxnSpPr>
            <a:stCxn id="244" idx="0"/>
            <a:endCxn id="242" idx="2"/>
          </p:cNvCxnSpPr>
          <p:nvPr/>
        </p:nvCxnSpPr>
        <p:spPr>
          <a:xfrm rot="5400000" flipH="1" flipV="1">
            <a:off x="5257800" y="5410200"/>
            <a:ext cx="533400" cy="228600"/>
          </a:xfrm>
          <a:prstGeom prst="line">
            <a:avLst/>
          </a:prstGeom>
          <a:ln>
            <a:solidFill>
              <a:schemeClr val="tx1">
                <a:alpha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9" name="Straight Connector 248"/>
          <p:cNvCxnSpPr>
            <a:stCxn id="245" idx="0"/>
            <a:endCxn id="242" idx="2"/>
          </p:cNvCxnSpPr>
          <p:nvPr/>
        </p:nvCxnSpPr>
        <p:spPr>
          <a:xfrm rot="16200000" flipV="1">
            <a:off x="5524500" y="5372100"/>
            <a:ext cx="533400" cy="304800"/>
          </a:xfrm>
          <a:prstGeom prst="line">
            <a:avLst/>
          </a:prstGeom>
          <a:ln>
            <a:solidFill>
              <a:schemeClr val="tx1">
                <a:alpha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0" name="Straight Connector 249"/>
          <p:cNvCxnSpPr>
            <a:stCxn id="246" idx="0"/>
            <a:endCxn id="242" idx="2"/>
          </p:cNvCxnSpPr>
          <p:nvPr/>
        </p:nvCxnSpPr>
        <p:spPr>
          <a:xfrm rot="16200000" flipV="1">
            <a:off x="5791200" y="5105400"/>
            <a:ext cx="533400" cy="838200"/>
          </a:xfrm>
          <a:prstGeom prst="line">
            <a:avLst/>
          </a:prstGeom>
          <a:ln w="254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1" name="TextBox 250"/>
          <p:cNvSpPr txBox="1"/>
          <p:nvPr/>
        </p:nvSpPr>
        <p:spPr>
          <a:xfrm>
            <a:off x="4648200" y="58674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20</a:t>
            </a:r>
            <a:endParaRPr lang="en-US" dirty="0"/>
          </a:p>
        </p:txBody>
      </p:sp>
      <p:sp>
        <p:nvSpPr>
          <p:cNvPr id="252" name="TextBox 251"/>
          <p:cNvSpPr txBox="1"/>
          <p:nvPr/>
        </p:nvSpPr>
        <p:spPr>
          <a:xfrm>
            <a:off x="5181600" y="58674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21</a:t>
            </a:r>
            <a:endParaRPr lang="en-US" dirty="0"/>
          </a:p>
        </p:txBody>
      </p:sp>
      <p:sp>
        <p:nvSpPr>
          <p:cNvPr id="253" name="TextBox 252"/>
          <p:cNvSpPr txBox="1"/>
          <p:nvPr/>
        </p:nvSpPr>
        <p:spPr>
          <a:xfrm>
            <a:off x="5715000" y="58674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22</a:t>
            </a:r>
            <a:endParaRPr lang="en-US" dirty="0"/>
          </a:p>
        </p:txBody>
      </p:sp>
      <p:sp>
        <p:nvSpPr>
          <p:cNvPr id="254" name="TextBox 253"/>
          <p:cNvSpPr txBox="1"/>
          <p:nvPr/>
        </p:nvSpPr>
        <p:spPr>
          <a:xfrm>
            <a:off x="6248400" y="5879068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23</a:t>
            </a:r>
            <a:endParaRPr lang="en-US" dirty="0"/>
          </a:p>
        </p:txBody>
      </p:sp>
      <p:grpSp>
        <p:nvGrpSpPr>
          <p:cNvPr id="255" name="Group 110"/>
          <p:cNvGrpSpPr/>
          <p:nvPr/>
        </p:nvGrpSpPr>
        <p:grpSpPr>
          <a:xfrm>
            <a:off x="6934200" y="4724400"/>
            <a:ext cx="2057400" cy="1524000"/>
            <a:chOff x="6934200" y="3886200"/>
            <a:chExt cx="2057400" cy="1524000"/>
          </a:xfrm>
        </p:grpSpPr>
        <p:sp>
          <p:nvSpPr>
            <p:cNvPr id="256" name="Rectangle 255"/>
            <p:cNvSpPr/>
            <p:nvPr/>
          </p:nvSpPr>
          <p:spPr>
            <a:xfrm>
              <a:off x="7391400" y="3886200"/>
              <a:ext cx="1066800" cy="533400"/>
            </a:xfrm>
            <a:prstGeom prst="rect">
              <a:avLst/>
            </a:prstGeom>
            <a:ln w="952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&lt;0,3&gt;</a:t>
              </a:r>
              <a:endParaRPr lang="en-US" dirty="0"/>
            </a:p>
          </p:txBody>
        </p:sp>
        <p:sp>
          <p:nvSpPr>
            <p:cNvPr id="257" name="Oval 256"/>
            <p:cNvSpPr/>
            <p:nvPr/>
          </p:nvSpPr>
          <p:spPr>
            <a:xfrm>
              <a:off x="6934200" y="4953000"/>
              <a:ext cx="457200" cy="457200"/>
            </a:xfrm>
            <a:prstGeom prst="ellips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050" dirty="0"/>
            </a:p>
          </p:txBody>
        </p:sp>
        <p:sp>
          <p:nvSpPr>
            <p:cNvPr id="258" name="Oval 257"/>
            <p:cNvSpPr/>
            <p:nvPr/>
          </p:nvSpPr>
          <p:spPr>
            <a:xfrm>
              <a:off x="7467600" y="4953000"/>
              <a:ext cx="457200" cy="457200"/>
            </a:xfrm>
            <a:prstGeom prst="ellips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9" name="Oval 258"/>
            <p:cNvSpPr/>
            <p:nvPr/>
          </p:nvSpPr>
          <p:spPr>
            <a:xfrm>
              <a:off x="8001000" y="4953000"/>
              <a:ext cx="457200" cy="457200"/>
            </a:xfrm>
            <a:prstGeom prst="ellips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0" name="Oval 259"/>
            <p:cNvSpPr/>
            <p:nvPr/>
          </p:nvSpPr>
          <p:spPr>
            <a:xfrm>
              <a:off x="8534400" y="4953000"/>
              <a:ext cx="457200" cy="457200"/>
            </a:xfrm>
            <a:prstGeom prst="ellips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61" name="Straight Connector 260"/>
            <p:cNvCxnSpPr>
              <a:stCxn id="257" idx="0"/>
              <a:endCxn id="256" idx="2"/>
            </p:cNvCxnSpPr>
            <p:nvPr/>
          </p:nvCxnSpPr>
          <p:spPr>
            <a:xfrm rot="5400000" flipH="1" flipV="1">
              <a:off x="7277100" y="4305300"/>
              <a:ext cx="533400" cy="762000"/>
            </a:xfrm>
            <a:prstGeom prst="line">
              <a:avLst/>
            </a:prstGeom>
            <a:ln>
              <a:solidFill>
                <a:schemeClr val="tx1">
                  <a:alpha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2" name="Straight Connector 261"/>
            <p:cNvCxnSpPr>
              <a:stCxn id="258" idx="0"/>
              <a:endCxn id="256" idx="2"/>
            </p:cNvCxnSpPr>
            <p:nvPr/>
          </p:nvCxnSpPr>
          <p:spPr>
            <a:xfrm rot="5400000" flipH="1" flipV="1">
              <a:off x="7543800" y="4572000"/>
              <a:ext cx="533400" cy="228600"/>
            </a:xfrm>
            <a:prstGeom prst="line">
              <a:avLst/>
            </a:prstGeom>
            <a:ln>
              <a:solidFill>
                <a:schemeClr val="tx1">
                  <a:alpha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3" name="Straight Connector 262"/>
            <p:cNvCxnSpPr>
              <a:stCxn id="259" idx="0"/>
              <a:endCxn id="256" idx="2"/>
            </p:cNvCxnSpPr>
            <p:nvPr/>
          </p:nvCxnSpPr>
          <p:spPr>
            <a:xfrm rot="16200000" flipV="1">
              <a:off x="7810500" y="4533900"/>
              <a:ext cx="533400" cy="304800"/>
            </a:xfrm>
            <a:prstGeom prst="line">
              <a:avLst/>
            </a:prstGeom>
            <a:ln>
              <a:solidFill>
                <a:schemeClr val="tx1">
                  <a:alpha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4" name="Straight Connector 263"/>
            <p:cNvCxnSpPr>
              <a:stCxn id="260" idx="0"/>
              <a:endCxn id="256" idx="2"/>
            </p:cNvCxnSpPr>
            <p:nvPr/>
          </p:nvCxnSpPr>
          <p:spPr>
            <a:xfrm rot="16200000" flipV="1">
              <a:off x="8077200" y="4267200"/>
              <a:ext cx="533400" cy="838200"/>
            </a:xfrm>
            <a:prstGeom prst="line">
              <a:avLst/>
            </a:prstGeom>
            <a:ln>
              <a:solidFill>
                <a:schemeClr val="tx1">
                  <a:alpha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65" name="TextBox 264"/>
            <p:cNvSpPr txBox="1"/>
            <p:nvPr/>
          </p:nvSpPr>
          <p:spPr>
            <a:xfrm>
              <a:off x="6934200" y="5029200"/>
              <a:ext cx="4572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30</a:t>
              </a:r>
              <a:endParaRPr lang="en-US" dirty="0"/>
            </a:p>
          </p:txBody>
        </p:sp>
        <p:sp>
          <p:nvSpPr>
            <p:cNvPr id="266" name="TextBox 265"/>
            <p:cNvSpPr txBox="1"/>
            <p:nvPr/>
          </p:nvSpPr>
          <p:spPr>
            <a:xfrm>
              <a:off x="7467600" y="5029200"/>
              <a:ext cx="4572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31</a:t>
              </a:r>
              <a:endParaRPr lang="en-US" dirty="0"/>
            </a:p>
          </p:txBody>
        </p:sp>
        <p:sp>
          <p:nvSpPr>
            <p:cNvPr id="267" name="TextBox 266"/>
            <p:cNvSpPr txBox="1"/>
            <p:nvPr/>
          </p:nvSpPr>
          <p:spPr>
            <a:xfrm>
              <a:off x="8001000" y="5029200"/>
              <a:ext cx="4572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32</a:t>
              </a:r>
              <a:endParaRPr lang="en-US" dirty="0"/>
            </a:p>
          </p:txBody>
        </p:sp>
        <p:sp>
          <p:nvSpPr>
            <p:cNvPr id="268" name="TextBox 267"/>
            <p:cNvSpPr txBox="1"/>
            <p:nvPr/>
          </p:nvSpPr>
          <p:spPr>
            <a:xfrm>
              <a:off x="8534400" y="5040868"/>
              <a:ext cx="4572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33</a:t>
              </a:r>
              <a:endParaRPr lang="en-US" dirty="0"/>
            </a:p>
          </p:txBody>
        </p:sp>
      </p:grpSp>
      <p:sp>
        <p:nvSpPr>
          <p:cNvPr id="269" name="Rectangle 268"/>
          <p:cNvSpPr/>
          <p:nvPr/>
        </p:nvSpPr>
        <p:spPr>
          <a:xfrm>
            <a:off x="609600" y="3200400"/>
            <a:ext cx="1066800" cy="533400"/>
          </a:xfrm>
          <a:prstGeom prst="rect">
            <a:avLst/>
          </a:prstGeom>
          <a:ln w="952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&lt;1,0&gt;</a:t>
            </a:r>
            <a:endParaRPr lang="en-US" dirty="0"/>
          </a:p>
        </p:txBody>
      </p:sp>
      <p:sp>
        <p:nvSpPr>
          <p:cNvPr id="270" name="Rectangle 269"/>
          <p:cNvSpPr/>
          <p:nvPr/>
        </p:nvSpPr>
        <p:spPr>
          <a:xfrm>
            <a:off x="2895600" y="3200400"/>
            <a:ext cx="1066800" cy="533400"/>
          </a:xfrm>
          <a:prstGeom prst="rect">
            <a:avLst/>
          </a:prstGeom>
          <a:ln w="952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&lt;1,1&gt;</a:t>
            </a:r>
            <a:endParaRPr lang="en-US" dirty="0"/>
          </a:p>
        </p:txBody>
      </p:sp>
      <p:sp>
        <p:nvSpPr>
          <p:cNvPr id="271" name="Rectangle 270"/>
          <p:cNvSpPr/>
          <p:nvPr/>
        </p:nvSpPr>
        <p:spPr>
          <a:xfrm>
            <a:off x="5105400" y="3200400"/>
            <a:ext cx="1066800" cy="533400"/>
          </a:xfrm>
          <a:prstGeom prst="rect">
            <a:avLst/>
          </a:prstGeom>
          <a:ln w="952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&lt;1,2&gt;</a:t>
            </a:r>
            <a:endParaRPr lang="en-US" dirty="0"/>
          </a:p>
        </p:txBody>
      </p:sp>
      <p:sp>
        <p:nvSpPr>
          <p:cNvPr id="272" name="Rectangle 271"/>
          <p:cNvSpPr/>
          <p:nvPr/>
        </p:nvSpPr>
        <p:spPr>
          <a:xfrm>
            <a:off x="7391400" y="3200400"/>
            <a:ext cx="1066800" cy="533400"/>
          </a:xfrm>
          <a:prstGeom prst="rect">
            <a:avLst/>
          </a:prstGeom>
          <a:ln w="952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&lt;1,3&gt;</a:t>
            </a:r>
            <a:endParaRPr lang="en-US" dirty="0"/>
          </a:p>
        </p:txBody>
      </p:sp>
      <p:cxnSp>
        <p:nvCxnSpPr>
          <p:cNvPr id="273" name="Straight Connector 272"/>
          <p:cNvCxnSpPr>
            <a:endCxn id="269" idx="2"/>
          </p:cNvCxnSpPr>
          <p:nvPr/>
        </p:nvCxnSpPr>
        <p:spPr>
          <a:xfrm rot="5400000" flipH="1" flipV="1">
            <a:off x="-266700" y="4381500"/>
            <a:ext cx="2057400" cy="762000"/>
          </a:xfrm>
          <a:prstGeom prst="line">
            <a:avLst/>
          </a:prstGeom>
          <a:ln w="254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4" name="Straight Connector 273"/>
          <p:cNvCxnSpPr>
            <a:endCxn id="270" idx="2"/>
          </p:cNvCxnSpPr>
          <p:nvPr/>
        </p:nvCxnSpPr>
        <p:spPr>
          <a:xfrm rot="5400000" flipH="1" flipV="1">
            <a:off x="1143000" y="3505200"/>
            <a:ext cx="2057400" cy="2514600"/>
          </a:xfrm>
          <a:prstGeom prst="line">
            <a:avLst/>
          </a:prstGeom>
          <a:ln>
            <a:solidFill>
              <a:schemeClr val="tx1">
                <a:alpha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5" name="Straight Connector 274"/>
          <p:cNvCxnSpPr>
            <a:endCxn id="271" idx="2"/>
          </p:cNvCxnSpPr>
          <p:nvPr/>
        </p:nvCxnSpPr>
        <p:spPr>
          <a:xfrm rot="5400000" flipH="1" flipV="1">
            <a:off x="2514600" y="2667000"/>
            <a:ext cx="2057400" cy="4191000"/>
          </a:xfrm>
          <a:prstGeom prst="line">
            <a:avLst/>
          </a:prstGeom>
          <a:ln>
            <a:solidFill>
              <a:schemeClr val="tx1">
                <a:alpha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6" name="Straight Connector 275"/>
          <p:cNvCxnSpPr>
            <a:endCxn id="272" idx="2"/>
          </p:cNvCxnSpPr>
          <p:nvPr/>
        </p:nvCxnSpPr>
        <p:spPr>
          <a:xfrm rot="5400000" flipH="1" flipV="1">
            <a:off x="3924300" y="1790700"/>
            <a:ext cx="2057400" cy="5943600"/>
          </a:xfrm>
          <a:prstGeom prst="line">
            <a:avLst/>
          </a:prstGeom>
          <a:ln w="254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7" name="Straight Connector 276"/>
          <p:cNvCxnSpPr>
            <a:endCxn id="269" idx="2"/>
          </p:cNvCxnSpPr>
          <p:nvPr/>
        </p:nvCxnSpPr>
        <p:spPr>
          <a:xfrm rot="16200000" flipV="1">
            <a:off x="876300" y="4000500"/>
            <a:ext cx="2057400" cy="1524000"/>
          </a:xfrm>
          <a:prstGeom prst="line">
            <a:avLst/>
          </a:prstGeom>
          <a:ln>
            <a:solidFill>
              <a:schemeClr val="tx1">
                <a:alpha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8" name="Straight Connector 277"/>
          <p:cNvCxnSpPr>
            <a:endCxn id="270" idx="2"/>
          </p:cNvCxnSpPr>
          <p:nvPr/>
        </p:nvCxnSpPr>
        <p:spPr>
          <a:xfrm rot="5400000" flipH="1" flipV="1">
            <a:off x="2286000" y="4648200"/>
            <a:ext cx="2057400" cy="228600"/>
          </a:xfrm>
          <a:prstGeom prst="line">
            <a:avLst/>
          </a:prstGeom>
          <a:ln>
            <a:solidFill>
              <a:schemeClr val="tx1">
                <a:alpha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9" name="Straight Connector 278"/>
          <p:cNvCxnSpPr>
            <a:endCxn id="271" idx="2"/>
          </p:cNvCxnSpPr>
          <p:nvPr/>
        </p:nvCxnSpPr>
        <p:spPr>
          <a:xfrm rot="5400000" flipH="1" flipV="1">
            <a:off x="3657600" y="3810000"/>
            <a:ext cx="2057400" cy="1905000"/>
          </a:xfrm>
          <a:prstGeom prst="line">
            <a:avLst/>
          </a:prstGeom>
          <a:ln>
            <a:solidFill>
              <a:schemeClr val="tx1">
                <a:alpha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0" name="Straight Connector 279"/>
          <p:cNvCxnSpPr>
            <a:endCxn id="272" idx="2"/>
          </p:cNvCxnSpPr>
          <p:nvPr/>
        </p:nvCxnSpPr>
        <p:spPr>
          <a:xfrm rot="5400000" flipH="1" flipV="1">
            <a:off x="5067300" y="2933700"/>
            <a:ext cx="2057400" cy="3657600"/>
          </a:xfrm>
          <a:prstGeom prst="line">
            <a:avLst/>
          </a:prstGeom>
          <a:ln>
            <a:solidFill>
              <a:schemeClr val="tx1">
                <a:alpha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1" name="Straight Connector 280"/>
          <p:cNvCxnSpPr>
            <a:endCxn id="269" idx="2"/>
          </p:cNvCxnSpPr>
          <p:nvPr/>
        </p:nvCxnSpPr>
        <p:spPr>
          <a:xfrm rot="16200000" flipV="1">
            <a:off x="1981200" y="2895600"/>
            <a:ext cx="2057400" cy="3733800"/>
          </a:xfrm>
          <a:prstGeom prst="line">
            <a:avLst/>
          </a:prstGeom>
          <a:ln w="254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2" name="Straight Connector 281"/>
          <p:cNvCxnSpPr>
            <a:endCxn id="270" idx="2"/>
          </p:cNvCxnSpPr>
          <p:nvPr/>
        </p:nvCxnSpPr>
        <p:spPr>
          <a:xfrm rot="16200000" flipV="1">
            <a:off x="3390900" y="3771900"/>
            <a:ext cx="2057400" cy="1981200"/>
          </a:xfrm>
          <a:prstGeom prst="line">
            <a:avLst/>
          </a:prstGeom>
          <a:ln>
            <a:solidFill>
              <a:schemeClr val="tx1">
                <a:alpha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3" name="Straight Connector 282"/>
          <p:cNvCxnSpPr>
            <a:endCxn id="271" idx="2"/>
          </p:cNvCxnSpPr>
          <p:nvPr/>
        </p:nvCxnSpPr>
        <p:spPr>
          <a:xfrm rot="16200000" flipV="1">
            <a:off x="4762500" y="4610100"/>
            <a:ext cx="2057400" cy="304800"/>
          </a:xfrm>
          <a:prstGeom prst="line">
            <a:avLst/>
          </a:prstGeom>
          <a:ln>
            <a:solidFill>
              <a:schemeClr val="tx1">
                <a:alpha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4" name="Straight Connector 283"/>
          <p:cNvCxnSpPr>
            <a:endCxn id="272" idx="2"/>
          </p:cNvCxnSpPr>
          <p:nvPr/>
        </p:nvCxnSpPr>
        <p:spPr>
          <a:xfrm rot="5400000" flipH="1" flipV="1">
            <a:off x="6172200" y="4038600"/>
            <a:ext cx="2057400" cy="1447800"/>
          </a:xfrm>
          <a:prstGeom prst="line">
            <a:avLst/>
          </a:prstGeom>
          <a:ln w="254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5" name="Straight Connector 284"/>
          <p:cNvCxnSpPr>
            <a:endCxn id="269" idx="2"/>
          </p:cNvCxnSpPr>
          <p:nvPr/>
        </p:nvCxnSpPr>
        <p:spPr>
          <a:xfrm rot="16200000" flipV="1">
            <a:off x="3124200" y="1752600"/>
            <a:ext cx="2057400" cy="6019800"/>
          </a:xfrm>
          <a:prstGeom prst="line">
            <a:avLst/>
          </a:prstGeom>
          <a:ln>
            <a:solidFill>
              <a:schemeClr val="tx1">
                <a:alpha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6" name="Straight Connector 285"/>
          <p:cNvCxnSpPr>
            <a:endCxn id="270" idx="2"/>
          </p:cNvCxnSpPr>
          <p:nvPr/>
        </p:nvCxnSpPr>
        <p:spPr>
          <a:xfrm rot="16200000" flipV="1">
            <a:off x="4533900" y="2628900"/>
            <a:ext cx="2057400" cy="4267200"/>
          </a:xfrm>
          <a:prstGeom prst="line">
            <a:avLst/>
          </a:prstGeom>
          <a:ln>
            <a:solidFill>
              <a:schemeClr val="tx1">
                <a:alpha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7" name="Straight Connector 286"/>
          <p:cNvCxnSpPr>
            <a:endCxn id="271" idx="2"/>
          </p:cNvCxnSpPr>
          <p:nvPr/>
        </p:nvCxnSpPr>
        <p:spPr>
          <a:xfrm rot="16200000" flipV="1">
            <a:off x="5905500" y="3467100"/>
            <a:ext cx="2057400" cy="2590800"/>
          </a:xfrm>
          <a:prstGeom prst="line">
            <a:avLst/>
          </a:prstGeom>
          <a:ln>
            <a:solidFill>
              <a:schemeClr val="tx1">
                <a:alpha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8" name="Straight Connector 287"/>
          <p:cNvCxnSpPr>
            <a:endCxn id="272" idx="2"/>
          </p:cNvCxnSpPr>
          <p:nvPr/>
        </p:nvCxnSpPr>
        <p:spPr>
          <a:xfrm rot="16200000" flipV="1">
            <a:off x="7315200" y="4343400"/>
            <a:ext cx="2057400" cy="838200"/>
          </a:xfrm>
          <a:prstGeom prst="line">
            <a:avLst/>
          </a:prstGeom>
          <a:ln>
            <a:solidFill>
              <a:schemeClr val="tx1">
                <a:alpha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9" name="Rectangle 288"/>
          <p:cNvSpPr/>
          <p:nvPr/>
        </p:nvSpPr>
        <p:spPr>
          <a:xfrm>
            <a:off x="76200" y="4648200"/>
            <a:ext cx="2209800" cy="1752600"/>
          </a:xfrm>
          <a:prstGeom prst="rect">
            <a:avLst/>
          </a:prstGeom>
          <a:noFill/>
          <a:ln w="12700"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0" name="Rectangle 289"/>
          <p:cNvSpPr/>
          <p:nvPr/>
        </p:nvSpPr>
        <p:spPr>
          <a:xfrm>
            <a:off x="2362200" y="4648200"/>
            <a:ext cx="2133600" cy="1752600"/>
          </a:xfrm>
          <a:prstGeom prst="rect">
            <a:avLst/>
          </a:prstGeom>
          <a:noFill/>
          <a:ln w="12700"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1" name="Rectangle 290"/>
          <p:cNvSpPr/>
          <p:nvPr/>
        </p:nvSpPr>
        <p:spPr>
          <a:xfrm>
            <a:off x="4572000" y="4648200"/>
            <a:ext cx="2209800" cy="1752600"/>
          </a:xfrm>
          <a:prstGeom prst="rect">
            <a:avLst/>
          </a:prstGeom>
          <a:noFill/>
          <a:ln w="12700"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2" name="Rectangle 291"/>
          <p:cNvSpPr/>
          <p:nvPr/>
        </p:nvSpPr>
        <p:spPr>
          <a:xfrm>
            <a:off x="6858000" y="4648200"/>
            <a:ext cx="2209800" cy="1752600"/>
          </a:xfrm>
          <a:prstGeom prst="rect">
            <a:avLst/>
          </a:prstGeom>
          <a:noFill/>
          <a:ln w="12700"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4" name="Rectangle 293"/>
          <p:cNvSpPr/>
          <p:nvPr/>
        </p:nvSpPr>
        <p:spPr>
          <a:xfrm>
            <a:off x="0" y="2743200"/>
            <a:ext cx="9144000" cy="3810000"/>
          </a:xfrm>
          <a:prstGeom prst="rect">
            <a:avLst/>
          </a:prstGeom>
          <a:noFill/>
          <a:ln w="12700"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96" name="Straight Connector 295"/>
          <p:cNvCxnSpPr>
            <a:stCxn id="215" idx="0"/>
            <a:endCxn id="269" idx="2"/>
          </p:cNvCxnSpPr>
          <p:nvPr/>
        </p:nvCxnSpPr>
        <p:spPr>
          <a:xfrm rot="5400000" flipH="1" flipV="1">
            <a:off x="-266700" y="4381500"/>
            <a:ext cx="2057400" cy="762000"/>
          </a:xfrm>
          <a:prstGeom prst="line">
            <a:avLst/>
          </a:prstGeom>
          <a:ln>
            <a:solidFill>
              <a:schemeClr val="tx1">
                <a:alpha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9" name="Straight Connector 298"/>
          <p:cNvCxnSpPr>
            <a:stCxn id="243" idx="0"/>
            <a:endCxn id="269" idx="2"/>
          </p:cNvCxnSpPr>
          <p:nvPr/>
        </p:nvCxnSpPr>
        <p:spPr>
          <a:xfrm rot="16200000" flipV="1">
            <a:off x="1981200" y="2895600"/>
            <a:ext cx="2057400" cy="3733800"/>
          </a:xfrm>
          <a:prstGeom prst="line">
            <a:avLst/>
          </a:prstGeom>
          <a:ln>
            <a:solidFill>
              <a:schemeClr val="tx1">
                <a:alpha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2" name="Straight Connector 301"/>
          <p:cNvCxnSpPr>
            <a:stCxn id="215" idx="0"/>
            <a:endCxn id="214" idx="2"/>
          </p:cNvCxnSpPr>
          <p:nvPr/>
        </p:nvCxnSpPr>
        <p:spPr>
          <a:xfrm rot="5400000" flipH="1" flipV="1">
            <a:off x="495300" y="5143500"/>
            <a:ext cx="533400" cy="762000"/>
          </a:xfrm>
          <a:prstGeom prst="line">
            <a:avLst/>
          </a:prstGeom>
          <a:ln>
            <a:solidFill>
              <a:schemeClr val="tx1">
                <a:alpha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5" name="Straight Connector 304"/>
          <p:cNvCxnSpPr>
            <a:stCxn id="218" idx="0"/>
            <a:endCxn id="214" idx="2"/>
          </p:cNvCxnSpPr>
          <p:nvPr/>
        </p:nvCxnSpPr>
        <p:spPr>
          <a:xfrm rot="16200000" flipV="1">
            <a:off x="1295400" y="5105400"/>
            <a:ext cx="533400" cy="838200"/>
          </a:xfrm>
          <a:prstGeom prst="line">
            <a:avLst/>
          </a:prstGeom>
          <a:ln>
            <a:solidFill>
              <a:schemeClr val="tx1">
                <a:alpha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8" name="Straight Connector 307"/>
          <p:cNvCxnSpPr>
            <a:stCxn id="218" idx="0"/>
            <a:endCxn id="272" idx="2"/>
          </p:cNvCxnSpPr>
          <p:nvPr/>
        </p:nvCxnSpPr>
        <p:spPr>
          <a:xfrm rot="5400000" flipH="1" flipV="1">
            <a:off x="3924300" y="1790700"/>
            <a:ext cx="2057400" cy="5943600"/>
          </a:xfrm>
          <a:prstGeom prst="line">
            <a:avLst/>
          </a:prstGeom>
          <a:ln>
            <a:solidFill>
              <a:schemeClr val="tx1">
                <a:alpha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1" name="Straight Connector 310"/>
          <p:cNvCxnSpPr>
            <a:stCxn id="246" idx="0"/>
            <a:endCxn id="272" idx="2"/>
          </p:cNvCxnSpPr>
          <p:nvPr/>
        </p:nvCxnSpPr>
        <p:spPr>
          <a:xfrm rot="5400000" flipH="1" flipV="1">
            <a:off x="6172200" y="4038600"/>
            <a:ext cx="2057400" cy="1447800"/>
          </a:xfrm>
          <a:prstGeom prst="line">
            <a:avLst/>
          </a:prstGeom>
          <a:ln>
            <a:solidFill>
              <a:schemeClr val="tx1">
                <a:alpha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4" name="Straight Connector 313"/>
          <p:cNvCxnSpPr>
            <a:stCxn id="246" idx="0"/>
            <a:endCxn id="242" idx="2"/>
          </p:cNvCxnSpPr>
          <p:nvPr/>
        </p:nvCxnSpPr>
        <p:spPr>
          <a:xfrm rot="16200000" flipV="1">
            <a:off x="5791200" y="5105400"/>
            <a:ext cx="533400" cy="838200"/>
          </a:xfrm>
          <a:prstGeom prst="line">
            <a:avLst/>
          </a:prstGeom>
          <a:ln>
            <a:solidFill>
              <a:schemeClr val="tx1">
                <a:alpha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7" name="Straight Connector 316"/>
          <p:cNvCxnSpPr>
            <a:stCxn id="243" idx="0"/>
            <a:endCxn id="242" idx="2"/>
          </p:cNvCxnSpPr>
          <p:nvPr/>
        </p:nvCxnSpPr>
        <p:spPr>
          <a:xfrm rot="5400000" flipH="1" flipV="1">
            <a:off x="4991100" y="5143500"/>
            <a:ext cx="533400" cy="762000"/>
          </a:xfrm>
          <a:prstGeom prst="line">
            <a:avLst/>
          </a:prstGeom>
          <a:ln>
            <a:solidFill>
              <a:schemeClr val="tx1">
                <a:alpha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1" name="Slide Number Placeholder 9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Speedup for one-to-several traffic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1"/>
            <a:ext cx="8229600" cy="685799"/>
          </a:xfrm>
        </p:spPr>
        <p:txBody>
          <a:bodyPr>
            <a:normAutofit fontScale="92500" lnSpcReduction="20000"/>
          </a:bodyPr>
          <a:lstStyle/>
          <a:p>
            <a:r>
              <a:rPr lang="en-US" sz="2400" b="1" cap="small" dirty="0" smtClean="0"/>
              <a:t>Theorem</a:t>
            </a:r>
            <a:r>
              <a:rPr lang="en-US" sz="2400" b="1" dirty="0" smtClean="0"/>
              <a:t> 4</a:t>
            </a:r>
            <a:r>
              <a:rPr lang="en-US" sz="2400" dirty="0" smtClean="0"/>
              <a:t>. Server A and a set of servers {</a:t>
            </a:r>
            <a:r>
              <a:rPr lang="en-US" sz="2400" i="1" dirty="0" err="1" smtClean="0"/>
              <a:t>d</a:t>
            </a:r>
            <a:r>
              <a:rPr lang="en-US" sz="1700" i="1" dirty="0" err="1" smtClean="0"/>
              <a:t>i</a:t>
            </a:r>
            <a:r>
              <a:rPr lang="en-US" sz="2400" dirty="0" err="1" smtClean="0"/>
              <a:t>|</a:t>
            </a:r>
            <a:r>
              <a:rPr lang="en-US" sz="2400" i="1" dirty="0" err="1" smtClean="0"/>
              <a:t>d</a:t>
            </a:r>
            <a:r>
              <a:rPr lang="en-US" sz="1700" i="1" dirty="0" err="1" smtClean="0"/>
              <a:t>i</a:t>
            </a:r>
            <a:r>
              <a:rPr lang="en-US" sz="2400" dirty="0" smtClean="0"/>
              <a:t> is A’s level-</a:t>
            </a:r>
            <a:r>
              <a:rPr lang="en-US" sz="2400" i="1" dirty="0" err="1" smtClean="0"/>
              <a:t>i</a:t>
            </a:r>
            <a:r>
              <a:rPr lang="en-US" sz="2400" dirty="0" smtClean="0"/>
              <a:t> neighbor} form an edge disjoint </a:t>
            </a:r>
            <a:r>
              <a:rPr lang="en-US" sz="2400" i="1" dirty="0" smtClean="0">
                <a:solidFill>
                  <a:srgbClr val="00B050"/>
                </a:solidFill>
              </a:rPr>
              <a:t>complete graph </a:t>
            </a:r>
            <a:r>
              <a:rPr lang="en-US" sz="2400" dirty="0" smtClean="0"/>
              <a:t>of diameter 2</a:t>
            </a:r>
            <a:endParaRPr lang="en-US" sz="2400" dirty="0"/>
          </a:p>
        </p:txBody>
      </p:sp>
      <p:sp>
        <p:nvSpPr>
          <p:cNvPr id="238" name="Rectangle 237"/>
          <p:cNvSpPr/>
          <p:nvPr/>
        </p:nvSpPr>
        <p:spPr>
          <a:xfrm>
            <a:off x="609600" y="4191000"/>
            <a:ext cx="1066800" cy="533400"/>
          </a:xfrm>
          <a:prstGeom prst="rect">
            <a:avLst/>
          </a:prstGeom>
          <a:ln w="952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&lt;0,0&gt;</a:t>
            </a:r>
            <a:endParaRPr lang="en-US" dirty="0"/>
          </a:p>
        </p:txBody>
      </p:sp>
      <p:sp>
        <p:nvSpPr>
          <p:cNvPr id="239" name="Oval 238"/>
          <p:cNvSpPr/>
          <p:nvPr/>
        </p:nvSpPr>
        <p:spPr>
          <a:xfrm>
            <a:off x="152400" y="5257800"/>
            <a:ext cx="457200" cy="457200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50" dirty="0"/>
          </a:p>
        </p:txBody>
      </p:sp>
      <p:sp>
        <p:nvSpPr>
          <p:cNvPr id="240" name="Oval 239"/>
          <p:cNvSpPr/>
          <p:nvPr/>
        </p:nvSpPr>
        <p:spPr>
          <a:xfrm>
            <a:off x="685800" y="5257800"/>
            <a:ext cx="457200" cy="45720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1" name="Oval 240"/>
          <p:cNvSpPr/>
          <p:nvPr/>
        </p:nvSpPr>
        <p:spPr>
          <a:xfrm>
            <a:off x="1219200" y="5257800"/>
            <a:ext cx="457200" cy="45720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2" name="Oval 241"/>
          <p:cNvSpPr/>
          <p:nvPr/>
        </p:nvSpPr>
        <p:spPr>
          <a:xfrm>
            <a:off x="1752600" y="5257800"/>
            <a:ext cx="457200" cy="457200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43" name="Straight Connector 242"/>
          <p:cNvCxnSpPr>
            <a:stCxn id="239" idx="0"/>
            <a:endCxn id="238" idx="2"/>
          </p:cNvCxnSpPr>
          <p:nvPr/>
        </p:nvCxnSpPr>
        <p:spPr>
          <a:xfrm rot="5400000" flipH="1" flipV="1">
            <a:off x="495300" y="4610100"/>
            <a:ext cx="533400" cy="762000"/>
          </a:xfrm>
          <a:prstGeom prst="line">
            <a:avLst/>
          </a:prstGeom>
          <a:ln>
            <a:solidFill>
              <a:schemeClr val="tx1">
                <a:alpha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4" name="Straight Connector 243"/>
          <p:cNvCxnSpPr>
            <a:stCxn id="240" idx="0"/>
            <a:endCxn id="238" idx="2"/>
          </p:cNvCxnSpPr>
          <p:nvPr/>
        </p:nvCxnSpPr>
        <p:spPr>
          <a:xfrm rot="5400000" flipH="1" flipV="1">
            <a:off x="762000" y="4876800"/>
            <a:ext cx="533400" cy="228600"/>
          </a:xfrm>
          <a:prstGeom prst="line">
            <a:avLst/>
          </a:prstGeom>
          <a:ln>
            <a:solidFill>
              <a:schemeClr val="tx1">
                <a:alpha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5" name="Straight Connector 244"/>
          <p:cNvCxnSpPr>
            <a:stCxn id="241" idx="0"/>
            <a:endCxn id="238" idx="2"/>
          </p:cNvCxnSpPr>
          <p:nvPr/>
        </p:nvCxnSpPr>
        <p:spPr>
          <a:xfrm rot="16200000" flipV="1">
            <a:off x="1028700" y="4838700"/>
            <a:ext cx="533400" cy="304800"/>
          </a:xfrm>
          <a:prstGeom prst="line">
            <a:avLst/>
          </a:prstGeom>
          <a:ln>
            <a:solidFill>
              <a:schemeClr val="tx1">
                <a:alpha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6" name="Straight Connector 245"/>
          <p:cNvCxnSpPr>
            <a:stCxn id="242" idx="0"/>
            <a:endCxn id="238" idx="2"/>
          </p:cNvCxnSpPr>
          <p:nvPr/>
        </p:nvCxnSpPr>
        <p:spPr>
          <a:xfrm rot="16200000" flipV="1">
            <a:off x="1295400" y="4572000"/>
            <a:ext cx="533400" cy="838200"/>
          </a:xfrm>
          <a:prstGeom prst="line">
            <a:avLst/>
          </a:prstGeom>
          <a:ln>
            <a:solidFill>
              <a:schemeClr val="tx1">
                <a:alpha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7" name="TextBox 246"/>
          <p:cNvSpPr txBox="1"/>
          <p:nvPr/>
        </p:nvSpPr>
        <p:spPr>
          <a:xfrm>
            <a:off x="152400" y="53340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00</a:t>
            </a:r>
            <a:endParaRPr lang="en-US" dirty="0"/>
          </a:p>
        </p:txBody>
      </p:sp>
      <p:sp>
        <p:nvSpPr>
          <p:cNvPr id="248" name="TextBox 247"/>
          <p:cNvSpPr txBox="1"/>
          <p:nvPr/>
        </p:nvSpPr>
        <p:spPr>
          <a:xfrm>
            <a:off x="685800" y="53340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01</a:t>
            </a:r>
            <a:endParaRPr lang="en-US" dirty="0"/>
          </a:p>
        </p:txBody>
      </p:sp>
      <p:sp>
        <p:nvSpPr>
          <p:cNvPr id="249" name="TextBox 248"/>
          <p:cNvSpPr txBox="1"/>
          <p:nvPr/>
        </p:nvSpPr>
        <p:spPr>
          <a:xfrm>
            <a:off x="1219200" y="53340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02</a:t>
            </a:r>
            <a:endParaRPr lang="en-US" dirty="0"/>
          </a:p>
        </p:txBody>
      </p:sp>
      <p:sp>
        <p:nvSpPr>
          <p:cNvPr id="250" name="TextBox 249"/>
          <p:cNvSpPr txBox="1"/>
          <p:nvPr/>
        </p:nvSpPr>
        <p:spPr>
          <a:xfrm>
            <a:off x="1752600" y="5345668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03</a:t>
            </a:r>
            <a:endParaRPr lang="en-US" dirty="0"/>
          </a:p>
        </p:txBody>
      </p:sp>
      <p:sp>
        <p:nvSpPr>
          <p:cNvPr id="252" name="Rectangle 251"/>
          <p:cNvSpPr/>
          <p:nvPr/>
        </p:nvSpPr>
        <p:spPr>
          <a:xfrm>
            <a:off x="2895600" y="4191000"/>
            <a:ext cx="1066800" cy="533400"/>
          </a:xfrm>
          <a:prstGeom prst="rect">
            <a:avLst/>
          </a:prstGeom>
          <a:ln w="952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&lt;0,1&gt;</a:t>
            </a:r>
            <a:endParaRPr lang="en-US" dirty="0"/>
          </a:p>
        </p:txBody>
      </p:sp>
      <p:sp>
        <p:nvSpPr>
          <p:cNvPr id="253" name="Oval 252"/>
          <p:cNvSpPr/>
          <p:nvPr/>
        </p:nvSpPr>
        <p:spPr>
          <a:xfrm>
            <a:off x="2438400" y="5257800"/>
            <a:ext cx="457200" cy="45720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1050" dirty="0"/>
          </a:p>
        </p:txBody>
      </p:sp>
      <p:sp>
        <p:nvSpPr>
          <p:cNvPr id="254" name="Oval 253"/>
          <p:cNvSpPr/>
          <p:nvPr/>
        </p:nvSpPr>
        <p:spPr>
          <a:xfrm>
            <a:off x="2971800" y="5257800"/>
            <a:ext cx="457200" cy="45720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5" name="Oval 254"/>
          <p:cNvSpPr/>
          <p:nvPr/>
        </p:nvSpPr>
        <p:spPr>
          <a:xfrm>
            <a:off x="3505200" y="5257800"/>
            <a:ext cx="457200" cy="45720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6" name="Oval 255"/>
          <p:cNvSpPr/>
          <p:nvPr/>
        </p:nvSpPr>
        <p:spPr>
          <a:xfrm>
            <a:off x="4038600" y="5257800"/>
            <a:ext cx="457200" cy="45720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57" name="Straight Connector 256"/>
          <p:cNvCxnSpPr>
            <a:stCxn id="253" idx="0"/>
            <a:endCxn id="252" idx="2"/>
          </p:cNvCxnSpPr>
          <p:nvPr/>
        </p:nvCxnSpPr>
        <p:spPr>
          <a:xfrm rot="5400000" flipH="1" flipV="1">
            <a:off x="2781300" y="4610100"/>
            <a:ext cx="533400" cy="762000"/>
          </a:xfrm>
          <a:prstGeom prst="line">
            <a:avLst/>
          </a:prstGeom>
          <a:ln>
            <a:solidFill>
              <a:schemeClr val="tx1">
                <a:alpha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8" name="Straight Connector 257"/>
          <p:cNvCxnSpPr>
            <a:stCxn id="254" idx="0"/>
            <a:endCxn id="252" idx="2"/>
          </p:cNvCxnSpPr>
          <p:nvPr/>
        </p:nvCxnSpPr>
        <p:spPr>
          <a:xfrm rot="5400000" flipH="1" flipV="1">
            <a:off x="3048000" y="4876800"/>
            <a:ext cx="533400" cy="228600"/>
          </a:xfrm>
          <a:prstGeom prst="line">
            <a:avLst/>
          </a:prstGeom>
          <a:ln>
            <a:solidFill>
              <a:schemeClr val="tx1">
                <a:alpha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9" name="Straight Connector 258"/>
          <p:cNvCxnSpPr>
            <a:stCxn id="255" idx="0"/>
            <a:endCxn id="252" idx="2"/>
          </p:cNvCxnSpPr>
          <p:nvPr/>
        </p:nvCxnSpPr>
        <p:spPr>
          <a:xfrm rot="16200000" flipV="1">
            <a:off x="3314700" y="4838700"/>
            <a:ext cx="533400" cy="304800"/>
          </a:xfrm>
          <a:prstGeom prst="line">
            <a:avLst/>
          </a:prstGeom>
          <a:ln>
            <a:solidFill>
              <a:schemeClr val="tx1">
                <a:alpha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0" name="Straight Connector 259"/>
          <p:cNvCxnSpPr>
            <a:stCxn id="256" idx="0"/>
            <a:endCxn id="252" idx="2"/>
          </p:cNvCxnSpPr>
          <p:nvPr/>
        </p:nvCxnSpPr>
        <p:spPr>
          <a:xfrm rot="16200000" flipV="1">
            <a:off x="3581400" y="4572000"/>
            <a:ext cx="533400" cy="838200"/>
          </a:xfrm>
          <a:prstGeom prst="line">
            <a:avLst/>
          </a:prstGeom>
          <a:ln>
            <a:solidFill>
              <a:schemeClr val="tx1">
                <a:alpha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1" name="TextBox 260"/>
          <p:cNvSpPr txBox="1"/>
          <p:nvPr/>
        </p:nvSpPr>
        <p:spPr>
          <a:xfrm>
            <a:off x="2438400" y="53340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10</a:t>
            </a:r>
            <a:endParaRPr lang="en-US" dirty="0"/>
          </a:p>
        </p:txBody>
      </p:sp>
      <p:sp>
        <p:nvSpPr>
          <p:cNvPr id="262" name="TextBox 261"/>
          <p:cNvSpPr txBox="1"/>
          <p:nvPr/>
        </p:nvSpPr>
        <p:spPr>
          <a:xfrm>
            <a:off x="2971800" y="53340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11</a:t>
            </a:r>
            <a:endParaRPr lang="en-US" dirty="0"/>
          </a:p>
        </p:txBody>
      </p:sp>
      <p:sp>
        <p:nvSpPr>
          <p:cNvPr id="263" name="TextBox 262"/>
          <p:cNvSpPr txBox="1"/>
          <p:nvPr/>
        </p:nvSpPr>
        <p:spPr>
          <a:xfrm>
            <a:off x="3505200" y="53340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12</a:t>
            </a:r>
            <a:endParaRPr lang="en-US" dirty="0"/>
          </a:p>
        </p:txBody>
      </p:sp>
      <p:sp>
        <p:nvSpPr>
          <p:cNvPr id="264" name="TextBox 263"/>
          <p:cNvSpPr txBox="1"/>
          <p:nvPr/>
        </p:nvSpPr>
        <p:spPr>
          <a:xfrm>
            <a:off x="4038600" y="5345668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13</a:t>
            </a:r>
            <a:endParaRPr lang="en-US" dirty="0"/>
          </a:p>
        </p:txBody>
      </p:sp>
      <p:sp>
        <p:nvSpPr>
          <p:cNvPr id="266" name="Rectangle 265"/>
          <p:cNvSpPr/>
          <p:nvPr/>
        </p:nvSpPr>
        <p:spPr>
          <a:xfrm>
            <a:off x="5105400" y="4191000"/>
            <a:ext cx="1066800" cy="533400"/>
          </a:xfrm>
          <a:prstGeom prst="rect">
            <a:avLst/>
          </a:prstGeom>
          <a:ln w="952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&lt;0,2&gt;</a:t>
            </a:r>
            <a:endParaRPr lang="en-US" dirty="0"/>
          </a:p>
        </p:txBody>
      </p:sp>
      <p:sp>
        <p:nvSpPr>
          <p:cNvPr id="267" name="Oval 266"/>
          <p:cNvSpPr/>
          <p:nvPr/>
        </p:nvSpPr>
        <p:spPr>
          <a:xfrm>
            <a:off x="4648200" y="5257800"/>
            <a:ext cx="457200" cy="45720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1050" dirty="0"/>
          </a:p>
        </p:txBody>
      </p:sp>
      <p:sp>
        <p:nvSpPr>
          <p:cNvPr id="268" name="Oval 267"/>
          <p:cNvSpPr/>
          <p:nvPr/>
        </p:nvSpPr>
        <p:spPr>
          <a:xfrm>
            <a:off x="5181600" y="5257800"/>
            <a:ext cx="457200" cy="45720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9" name="Oval 268"/>
          <p:cNvSpPr/>
          <p:nvPr/>
        </p:nvSpPr>
        <p:spPr>
          <a:xfrm>
            <a:off x="5715000" y="5257800"/>
            <a:ext cx="457200" cy="45720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0" name="Oval 269"/>
          <p:cNvSpPr/>
          <p:nvPr/>
        </p:nvSpPr>
        <p:spPr>
          <a:xfrm>
            <a:off x="6248400" y="5257800"/>
            <a:ext cx="457200" cy="457200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71" name="Straight Connector 270"/>
          <p:cNvCxnSpPr>
            <a:stCxn id="267" idx="0"/>
            <a:endCxn id="266" idx="2"/>
          </p:cNvCxnSpPr>
          <p:nvPr/>
        </p:nvCxnSpPr>
        <p:spPr>
          <a:xfrm rot="5400000" flipH="1" flipV="1">
            <a:off x="4991100" y="4610100"/>
            <a:ext cx="533400" cy="762000"/>
          </a:xfrm>
          <a:prstGeom prst="line">
            <a:avLst/>
          </a:prstGeom>
          <a:ln>
            <a:solidFill>
              <a:schemeClr val="tx1">
                <a:alpha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2" name="Straight Connector 271"/>
          <p:cNvCxnSpPr>
            <a:stCxn id="268" idx="0"/>
            <a:endCxn id="266" idx="2"/>
          </p:cNvCxnSpPr>
          <p:nvPr/>
        </p:nvCxnSpPr>
        <p:spPr>
          <a:xfrm rot="5400000" flipH="1" flipV="1">
            <a:off x="5257800" y="4876800"/>
            <a:ext cx="533400" cy="228600"/>
          </a:xfrm>
          <a:prstGeom prst="line">
            <a:avLst/>
          </a:prstGeom>
          <a:ln>
            <a:solidFill>
              <a:schemeClr val="tx1">
                <a:alpha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3" name="Straight Connector 272"/>
          <p:cNvCxnSpPr>
            <a:stCxn id="269" idx="0"/>
            <a:endCxn id="266" idx="2"/>
          </p:cNvCxnSpPr>
          <p:nvPr/>
        </p:nvCxnSpPr>
        <p:spPr>
          <a:xfrm rot="16200000" flipV="1">
            <a:off x="5524500" y="4838700"/>
            <a:ext cx="533400" cy="304800"/>
          </a:xfrm>
          <a:prstGeom prst="line">
            <a:avLst/>
          </a:prstGeom>
          <a:ln>
            <a:solidFill>
              <a:schemeClr val="tx1">
                <a:alpha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4" name="Straight Connector 273"/>
          <p:cNvCxnSpPr>
            <a:stCxn id="270" idx="0"/>
            <a:endCxn id="266" idx="2"/>
          </p:cNvCxnSpPr>
          <p:nvPr/>
        </p:nvCxnSpPr>
        <p:spPr>
          <a:xfrm rot="16200000" flipV="1">
            <a:off x="5791200" y="4572000"/>
            <a:ext cx="533400" cy="838200"/>
          </a:xfrm>
          <a:prstGeom prst="line">
            <a:avLst/>
          </a:prstGeom>
          <a:ln>
            <a:solidFill>
              <a:schemeClr val="tx1">
                <a:alpha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5" name="TextBox 274"/>
          <p:cNvSpPr txBox="1"/>
          <p:nvPr/>
        </p:nvSpPr>
        <p:spPr>
          <a:xfrm>
            <a:off x="4648200" y="53340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20</a:t>
            </a:r>
            <a:endParaRPr lang="en-US" dirty="0"/>
          </a:p>
        </p:txBody>
      </p:sp>
      <p:sp>
        <p:nvSpPr>
          <p:cNvPr id="276" name="TextBox 275"/>
          <p:cNvSpPr txBox="1"/>
          <p:nvPr/>
        </p:nvSpPr>
        <p:spPr>
          <a:xfrm>
            <a:off x="5181600" y="53340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21</a:t>
            </a:r>
            <a:endParaRPr lang="en-US" dirty="0"/>
          </a:p>
        </p:txBody>
      </p:sp>
      <p:sp>
        <p:nvSpPr>
          <p:cNvPr id="277" name="TextBox 276"/>
          <p:cNvSpPr txBox="1"/>
          <p:nvPr/>
        </p:nvSpPr>
        <p:spPr>
          <a:xfrm>
            <a:off x="5715000" y="53340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22</a:t>
            </a:r>
            <a:endParaRPr lang="en-US" dirty="0"/>
          </a:p>
        </p:txBody>
      </p:sp>
      <p:sp>
        <p:nvSpPr>
          <p:cNvPr id="278" name="TextBox 277"/>
          <p:cNvSpPr txBox="1"/>
          <p:nvPr/>
        </p:nvSpPr>
        <p:spPr>
          <a:xfrm>
            <a:off x="6248400" y="5345668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23</a:t>
            </a:r>
            <a:endParaRPr lang="en-US" dirty="0"/>
          </a:p>
        </p:txBody>
      </p:sp>
      <p:grpSp>
        <p:nvGrpSpPr>
          <p:cNvPr id="279" name="Group 110"/>
          <p:cNvGrpSpPr/>
          <p:nvPr/>
        </p:nvGrpSpPr>
        <p:grpSpPr>
          <a:xfrm>
            <a:off x="6934200" y="4191000"/>
            <a:ext cx="2057400" cy="1524000"/>
            <a:chOff x="6934200" y="3886200"/>
            <a:chExt cx="2057400" cy="1524000"/>
          </a:xfrm>
        </p:grpSpPr>
        <p:sp>
          <p:nvSpPr>
            <p:cNvPr id="280" name="Rectangle 279"/>
            <p:cNvSpPr/>
            <p:nvPr/>
          </p:nvSpPr>
          <p:spPr>
            <a:xfrm>
              <a:off x="7391400" y="3886200"/>
              <a:ext cx="1066800" cy="533400"/>
            </a:xfrm>
            <a:prstGeom prst="rect">
              <a:avLst/>
            </a:prstGeom>
            <a:ln w="952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&lt;0,3&gt;</a:t>
              </a:r>
              <a:endParaRPr lang="en-US" dirty="0"/>
            </a:p>
          </p:txBody>
        </p:sp>
        <p:sp>
          <p:nvSpPr>
            <p:cNvPr id="281" name="Oval 280"/>
            <p:cNvSpPr/>
            <p:nvPr/>
          </p:nvSpPr>
          <p:spPr>
            <a:xfrm>
              <a:off x="6934200" y="4953000"/>
              <a:ext cx="457200" cy="457200"/>
            </a:xfrm>
            <a:prstGeom prst="ellips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050" dirty="0"/>
            </a:p>
          </p:txBody>
        </p:sp>
        <p:sp>
          <p:nvSpPr>
            <p:cNvPr id="282" name="Oval 281"/>
            <p:cNvSpPr/>
            <p:nvPr/>
          </p:nvSpPr>
          <p:spPr>
            <a:xfrm>
              <a:off x="7467600" y="4953000"/>
              <a:ext cx="457200" cy="457200"/>
            </a:xfrm>
            <a:prstGeom prst="ellips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3" name="Oval 282"/>
            <p:cNvSpPr/>
            <p:nvPr/>
          </p:nvSpPr>
          <p:spPr>
            <a:xfrm>
              <a:off x="8001000" y="4953000"/>
              <a:ext cx="457200" cy="457200"/>
            </a:xfrm>
            <a:prstGeom prst="ellips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4" name="Oval 283"/>
            <p:cNvSpPr/>
            <p:nvPr/>
          </p:nvSpPr>
          <p:spPr>
            <a:xfrm>
              <a:off x="8534400" y="4953000"/>
              <a:ext cx="457200" cy="457200"/>
            </a:xfrm>
            <a:prstGeom prst="ellips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85" name="Straight Connector 284"/>
            <p:cNvCxnSpPr>
              <a:stCxn id="281" idx="0"/>
              <a:endCxn id="280" idx="2"/>
            </p:cNvCxnSpPr>
            <p:nvPr/>
          </p:nvCxnSpPr>
          <p:spPr>
            <a:xfrm rot="5400000" flipH="1" flipV="1">
              <a:off x="7277100" y="4305300"/>
              <a:ext cx="533400" cy="762000"/>
            </a:xfrm>
            <a:prstGeom prst="line">
              <a:avLst/>
            </a:prstGeom>
            <a:ln>
              <a:solidFill>
                <a:schemeClr val="tx1">
                  <a:alpha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6" name="Straight Connector 285"/>
            <p:cNvCxnSpPr>
              <a:stCxn id="282" idx="0"/>
              <a:endCxn id="280" idx="2"/>
            </p:cNvCxnSpPr>
            <p:nvPr/>
          </p:nvCxnSpPr>
          <p:spPr>
            <a:xfrm rot="5400000" flipH="1" flipV="1">
              <a:off x="7543800" y="4572000"/>
              <a:ext cx="533400" cy="228600"/>
            </a:xfrm>
            <a:prstGeom prst="line">
              <a:avLst/>
            </a:prstGeom>
            <a:ln>
              <a:solidFill>
                <a:schemeClr val="tx1">
                  <a:alpha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7" name="Straight Connector 286"/>
            <p:cNvCxnSpPr>
              <a:stCxn id="283" idx="0"/>
              <a:endCxn id="280" idx="2"/>
            </p:cNvCxnSpPr>
            <p:nvPr/>
          </p:nvCxnSpPr>
          <p:spPr>
            <a:xfrm rot="16200000" flipV="1">
              <a:off x="7810500" y="4533900"/>
              <a:ext cx="533400" cy="304800"/>
            </a:xfrm>
            <a:prstGeom prst="line">
              <a:avLst/>
            </a:prstGeom>
            <a:ln>
              <a:solidFill>
                <a:schemeClr val="tx1">
                  <a:alpha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8" name="Straight Connector 287"/>
            <p:cNvCxnSpPr>
              <a:stCxn id="284" idx="0"/>
              <a:endCxn id="280" idx="2"/>
            </p:cNvCxnSpPr>
            <p:nvPr/>
          </p:nvCxnSpPr>
          <p:spPr>
            <a:xfrm rot="16200000" flipV="1">
              <a:off x="8077200" y="4267200"/>
              <a:ext cx="533400" cy="838200"/>
            </a:xfrm>
            <a:prstGeom prst="line">
              <a:avLst/>
            </a:prstGeom>
            <a:ln>
              <a:solidFill>
                <a:schemeClr val="tx1">
                  <a:alpha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89" name="TextBox 288"/>
            <p:cNvSpPr txBox="1"/>
            <p:nvPr/>
          </p:nvSpPr>
          <p:spPr>
            <a:xfrm>
              <a:off x="6934200" y="5029200"/>
              <a:ext cx="4572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30</a:t>
              </a:r>
              <a:endParaRPr lang="en-US" dirty="0"/>
            </a:p>
          </p:txBody>
        </p:sp>
        <p:sp>
          <p:nvSpPr>
            <p:cNvPr id="290" name="TextBox 289"/>
            <p:cNvSpPr txBox="1"/>
            <p:nvPr/>
          </p:nvSpPr>
          <p:spPr>
            <a:xfrm>
              <a:off x="7467600" y="5029200"/>
              <a:ext cx="4572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31</a:t>
              </a:r>
              <a:endParaRPr lang="en-US" dirty="0"/>
            </a:p>
          </p:txBody>
        </p:sp>
        <p:sp>
          <p:nvSpPr>
            <p:cNvPr id="291" name="TextBox 290"/>
            <p:cNvSpPr txBox="1"/>
            <p:nvPr/>
          </p:nvSpPr>
          <p:spPr>
            <a:xfrm>
              <a:off x="8001000" y="5029200"/>
              <a:ext cx="4572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32</a:t>
              </a:r>
              <a:endParaRPr lang="en-US" dirty="0"/>
            </a:p>
          </p:txBody>
        </p:sp>
        <p:sp>
          <p:nvSpPr>
            <p:cNvPr id="292" name="TextBox 291"/>
            <p:cNvSpPr txBox="1"/>
            <p:nvPr/>
          </p:nvSpPr>
          <p:spPr>
            <a:xfrm>
              <a:off x="8534400" y="5040868"/>
              <a:ext cx="4572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33</a:t>
              </a:r>
              <a:endParaRPr lang="en-US" dirty="0"/>
            </a:p>
          </p:txBody>
        </p:sp>
      </p:grpSp>
      <p:sp>
        <p:nvSpPr>
          <p:cNvPr id="293" name="Rectangle 292"/>
          <p:cNvSpPr/>
          <p:nvPr/>
        </p:nvSpPr>
        <p:spPr>
          <a:xfrm>
            <a:off x="609600" y="2667000"/>
            <a:ext cx="1066800" cy="533400"/>
          </a:xfrm>
          <a:prstGeom prst="rect">
            <a:avLst/>
          </a:prstGeom>
          <a:ln w="952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&lt;1,0&gt;</a:t>
            </a:r>
            <a:endParaRPr lang="en-US" dirty="0"/>
          </a:p>
        </p:txBody>
      </p:sp>
      <p:sp>
        <p:nvSpPr>
          <p:cNvPr id="294" name="Rectangle 293"/>
          <p:cNvSpPr/>
          <p:nvPr/>
        </p:nvSpPr>
        <p:spPr>
          <a:xfrm>
            <a:off x="2895600" y="2667000"/>
            <a:ext cx="1066800" cy="533400"/>
          </a:xfrm>
          <a:prstGeom prst="rect">
            <a:avLst/>
          </a:prstGeom>
          <a:ln w="952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&lt;1,1&gt;</a:t>
            </a:r>
            <a:endParaRPr lang="en-US" dirty="0"/>
          </a:p>
        </p:txBody>
      </p:sp>
      <p:sp>
        <p:nvSpPr>
          <p:cNvPr id="295" name="Rectangle 294"/>
          <p:cNvSpPr/>
          <p:nvPr/>
        </p:nvSpPr>
        <p:spPr>
          <a:xfrm>
            <a:off x="5105400" y="2667000"/>
            <a:ext cx="1066800" cy="533400"/>
          </a:xfrm>
          <a:prstGeom prst="rect">
            <a:avLst/>
          </a:prstGeom>
          <a:ln w="952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&lt;1,2&gt;</a:t>
            </a:r>
            <a:endParaRPr lang="en-US" dirty="0"/>
          </a:p>
        </p:txBody>
      </p:sp>
      <p:sp>
        <p:nvSpPr>
          <p:cNvPr id="296" name="Rectangle 295"/>
          <p:cNvSpPr/>
          <p:nvPr/>
        </p:nvSpPr>
        <p:spPr>
          <a:xfrm>
            <a:off x="7391400" y="2667000"/>
            <a:ext cx="1066800" cy="533400"/>
          </a:xfrm>
          <a:prstGeom prst="rect">
            <a:avLst/>
          </a:prstGeom>
          <a:ln w="952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&lt;1,3&gt;</a:t>
            </a:r>
            <a:endParaRPr lang="en-US" dirty="0"/>
          </a:p>
        </p:txBody>
      </p:sp>
      <p:cxnSp>
        <p:nvCxnSpPr>
          <p:cNvPr id="297" name="Straight Connector 296"/>
          <p:cNvCxnSpPr>
            <a:endCxn id="293" idx="2"/>
          </p:cNvCxnSpPr>
          <p:nvPr/>
        </p:nvCxnSpPr>
        <p:spPr>
          <a:xfrm rot="5400000" flipH="1" flipV="1">
            <a:off x="-266700" y="3848100"/>
            <a:ext cx="2057400" cy="762000"/>
          </a:xfrm>
          <a:prstGeom prst="line">
            <a:avLst/>
          </a:prstGeom>
          <a:ln>
            <a:solidFill>
              <a:schemeClr val="tx1">
                <a:alpha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8" name="Straight Connector 297"/>
          <p:cNvCxnSpPr>
            <a:endCxn id="294" idx="2"/>
          </p:cNvCxnSpPr>
          <p:nvPr/>
        </p:nvCxnSpPr>
        <p:spPr>
          <a:xfrm rot="5400000" flipH="1" flipV="1">
            <a:off x="1143000" y="2971800"/>
            <a:ext cx="2057400" cy="2514600"/>
          </a:xfrm>
          <a:prstGeom prst="line">
            <a:avLst/>
          </a:prstGeom>
          <a:ln>
            <a:solidFill>
              <a:schemeClr val="tx1">
                <a:alpha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9" name="Straight Connector 298"/>
          <p:cNvCxnSpPr>
            <a:endCxn id="295" idx="2"/>
          </p:cNvCxnSpPr>
          <p:nvPr/>
        </p:nvCxnSpPr>
        <p:spPr>
          <a:xfrm rot="5400000" flipH="1" flipV="1">
            <a:off x="2514600" y="2133600"/>
            <a:ext cx="2057400" cy="4191000"/>
          </a:xfrm>
          <a:prstGeom prst="line">
            <a:avLst/>
          </a:prstGeom>
          <a:ln>
            <a:solidFill>
              <a:schemeClr val="tx1">
                <a:alpha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0" name="Straight Connector 299"/>
          <p:cNvCxnSpPr>
            <a:endCxn id="296" idx="2"/>
          </p:cNvCxnSpPr>
          <p:nvPr/>
        </p:nvCxnSpPr>
        <p:spPr>
          <a:xfrm rot="5400000" flipH="1" flipV="1">
            <a:off x="3924300" y="1257300"/>
            <a:ext cx="2057400" cy="5943600"/>
          </a:xfrm>
          <a:prstGeom prst="line">
            <a:avLst/>
          </a:prstGeom>
          <a:ln>
            <a:solidFill>
              <a:schemeClr val="tx1">
                <a:alpha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1" name="Straight Connector 300"/>
          <p:cNvCxnSpPr>
            <a:endCxn id="293" idx="2"/>
          </p:cNvCxnSpPr>
          <p:nvPr/>
        </p:nvCxnSpPr>
        <p:spPr>
          <a:xfrm rot="16200000" flipV="1">
            <a:off x="876300" y="3467100"/>
            <a:ext cx="2057400" cy="1524000"/>
          </a:xfrm>
          <a:prstGeom prst="line">
            <a:avLst/>
          </a:prstGeom>
          <a:ln>
            <a:solidFill>
              <a:schemeClr val="tx1">
                <a:alpha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2" name="Straight Connector 301"/>
          <p:cNvCxnSpPr>
            <a:endCxn id="294" idx="2"/>
          </p:cNvCxnSpPr>
          <p:nvPr/>
        </p:nvCxnSpPr>
        <p:spPr>
          <a:xfrm rot="5400000" flipH="1" flipV="1">
            <a:off x="2286000" y="4114800"/>
            <a:ext cx="2057400" cy="228600"/>
          </a:xfrm>
          <a:prstGeom prst="line">
            <a:avLst/>
          </a:prstGeom>
          <a:ln>
            <a:solidFill>
              <a:schemeClr val="tx1">
                <a:alpha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3" name="Straight Connector 302"/>
          <p:cNvCxnSpPr>
            <a:endCxn id="295" idx="2"/>
          </p:cNvCxnSpPr>
          <p:nvPr/>
        </p:nvCxnSpPr>
        <p:spPr>
          <a:xfrm rot="5400000" flipH="1" flipV="1">
            <a:off x="3657600" y="3276600"/>
            <a:ext cx="2057400" cy="1905000"/>
          </a:xfrm>
          <a:prstGeom prst="line">
            <a:avLst/>
          </a:prstGeom>
          <a:ln>
            <a:solidFill>
              <a:schemeClr val="tx1">
                <a:alpha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4" name="Straight Connector 303"/>
          <p:cNvCxnSpPr>
            <a:endCxn id="296" idx="2"/>
          </p:cNvCxnSpPr>
          <p:nvPr/>
        </p:nvCxnSpPr>
        <p:spPr>
          <a:xfrm rot="5400000" flipH="1" flipV="1">
            <a:off x="5067300" y="2400300"/>
            <a:ext cx="2057400" cy="3657600"/>
          </a:xfrm>
          <a:prstGeom prst="line">
            <a:avLst/>
          </a:prstGeom>
          <a:ln>
            <a:solidFill>
              <a:schemeClr val="tx1">
                <a:alpha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5" name="Straight Connector 304"/>
          <p:cNvCxnSpPr>
            <a:endCxn id="293" idx="2"/>
          </p:cNvCxnSpPr>
          <p:nvPr/>
        </p:nvCxnSpPr>
        <p:spPr>
          <a:xfrm rot="16200000" flipV="1">
            <a:off x="1981200" y="2362200"/>
            <a:ext cx="2057400" cy="3733800"/>
          </a:xfrm>
          <a:prstGeom prst="line">
            <a:avLst/>
          </a:prstGeom>
          <a:ln>
            <a:solidFill>
              <a:schemeClr val="tx1">
                <a:alpha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6" name="Straight Connector 305"/>
          <p:cNvCxnSpPr>
            <a:endCxn id="294" idx="2"/>
          </p:cNvCxnSpPr>
          <p:nvPr/>
        </p:nvCxnSpPr>
        <p:spPr>
          <a:xfrm rot="16200000" flipV="1">
            <a:off x="3390900" y="3238500"/>
            <a:ext cx="2057400" cy="1981200"/>
          </a:xfrm>
          <a:prstGeom prst="line">
            <a:avLst/>
          </a:prstGeom>
          <a:ln>
            <a:solidFill>
              <a:schemeClr val="tx1">
                <a:alpha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7" name="Straight Connector 306"/>
          <p:cNvCxnSpPr>
            <a:endCxn id="295" idx="2"/>
          </p:cNvCxnSpPr>
          <p:nvPr/>
        </p:nvCxnSpPr>
        <p:spPr>
          <a:xfrm rot="16200000" flipV="1">
            <a:off x="4762500" y="4076700"/>
            <a:ext cx="2057400" cy="304800"/>
          </a:xfrm>
          <a:prstGeom prst="line">
            <a:avLst/>
          </a:prstGeom>
          <a:ln>
            <a:solidFill>
              <a:schemeClr val="tx1">
                <a:alpha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8" name="Straight Connector 307"/>
          <p:cNvCxnSpPr>
            <a:endCxn id="296" idx="2"/>
          </p:cNvCxnSpPr>
          <p:nvPr/>
        </p:nvCxnSpPr>
        <p:spPr>
          <a:xfrm rot="5400000" flipH="1" flipV="1">
            <a:off x="6172200" y="3505200"/>
            <a:ext cx="2057400" cy="1447800"/>
          </a:xfrm>
          <a:prstGeom prst="line">
            <a:avLst/>
          </a:prstGeom>
          <a:ln>
            <a:solidFill>
              <a:schemeClr val="tx1">
                <a:alpha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9" name="Straight Connector 308"/>
          <p:cNvCxnSpPr>
            <a:endCxn id="293" idx="2"/>
          </p:cNvCxnSpPr>
          <p:nvPr/>
        </p:nvCxnSpPr>
        <p:spPr>
          <a:xfrm rot="16200000" flipV="1">
            <a:off x="3124200" y="1219200"/>
            <a:ext cx="2057400" cy="6019800"/>
          </a:xfrm>
          <a:prstGeom prst="line">
            <a:avLst/>
          </a:prstGeom>
          <a:ln>
            <a:solidFill>
              <a:schemeClr val="tx1">
                <a:alpha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0" name="Straight Connector 309"/>
          <p:cNvCxnSpPr>
            <a:endCxn id="294" idx="2"/>
          </p:cNvCxnSpPr>
          <p:nvPr/>
        </p:nvCxnSpPr>
        <p:spPr>
          <a:xfrm rot="16200000" flipV="1">
            <a:off x="4533900" y="2095500"/>
            <a:ext cx="2057400" cy="4267200"/>
          </a:xfrm>
          <a:prstGeom prst="line">
            <a:avLst/>
          </a:prstGeom>
          <a:ln>
            <a:solidFill>
              <a:schemeClr val="tx1">
                <a:alpha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1" name="Straight Connector 310"/>
          <p:cNvCxnSpPr>
            <a:endCxn id="295" idx="2"/>
          </p:cNvCxnSpPr>
          <p:nvPr/>
        </p:nvCxnSpPr>
        <p:spPr>
          <a:xfrm rot="16200000" flipV="1">
            <a:off x="5905500" y="2933700"/>
            <a:ext cx="2057400" cy="2590800"/>
          </a:xfrm>
          <a:prstGeom prst="line">
            <a:avLst/>
          </a:prstGeom>
          <a:ln>
            <a:solidFill>
              <a:schemeClr val="tx1">
                <a:alpha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2" name="Straight Connector 311"/>
          <p:cNvCxnSpPr>
            <a:endCxn id="296" idx="2"/>
          </p:cNvCxnSpPr>
          <p:nvPr/>
        </p:nvCxnSpPr>
        <p:spPr>
          <a:xfrm rot="16200000" flipV="1">
            <a:off x="7315200" y="3810000"/>
            <a:ext cx="2057400" cy="838200"/>
          </a:xfrm>
          <a:prstGeom prst="line">
            <a:avLst/>
          </a:prstGeom>
          <a:ln>
            <a:solidFill>
              <a:schemeClr val="tx1">
                <a:alpha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3" name="Rectangle 312"/>
          <p:cNvSpPr/>
          <p:nvPr/>
        </p:nvSpPr>
        <p:spPr>
          <a:xfrm>
            <a:off x="76200" y="4114800"/>
            <a:ext cx="2209800" cy="1752600"/>
          </a:xfrm>
          <a:prstGeom prst="rect">
            <a:avLst/>
          </a:prstGeom>
          <a:noFill/>
          <a:ln w="12700"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4" name="Rectangle 313"/>
          <p:cNvSpPr/>
          <p:nvPr/>
        </p:nvSpPr>
        <p:spPr>
          <a:xfrm>
            <a:off x="2362200" y="4114800"/>
            <a:ext cx="2133600" cy="1752600"/>
          </a:xfrm>
          <a:prstGeom prst="rect">
            <a:avLst/>
          </a:prstGeom>
          <a:noFill/>
          <a:ln w="12700"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5" name="Rectangle 314"/>
          <p:cNvSpPr/>
          <p:nvPr/>
        </p:nvSpPr>
        <p:spPr>
          <a:xfrm>
            <a:off x="4572000" y="4114800"/>
            <a:ext cx="2209800" cy="1752600"/>
          </a:xfrm>
          <a:prstGeom prst="rect">
            <a:avLst/>
          </a:prstGeom>
          <a:noFill/>
          <a:ln w="12700"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6" name="Rectangle 315"/>
          <p:cNvSpPr/>
          <p:nvPr/>
        </p:nvSpPr>
        <p:spPr>
          <a:xfrm>
            <a:off x="6858000" y="4114800"/>
            <a:ext cx="2209800" cy="1752600"/>
          </a:xfrm>
          <a:prstGeom prst="rect">
            <a:avLst/>
          </a:prstGeom>
          <a:noFill/>
          <a:ln w="12700"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0" name="Rectangle 319"/>
          <p:cNvSpPr/>
          <p:nvPr/>
        </p:nvSpPr>
        <p:spPr>
          <a:xfrm>
            <a:off x="152400" y="5943600"/>
            <a:ext cx="457200" cy="3048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P1</a:t>
            </a:r>
            <a:endParaRPr lang="en-US" dirty="0"/>
          </a:p>
        </p:txBody>
      </p:sp>
      <p:sp>
        <p:nvSpPr>
          <p:cNvPr id="321" name="Rectangle 320"/>
          <p:cNvSpPr/>
          <p:nvPr/>
        </p:nvSpPr>
        <p:spPr>
          <a:xfrm>
            <a:off x="1752600" y="6248400"/>
            <a:ext cx="457200" cy="3048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P2</a:t>
            </a:r>
            <a:endParaRPr lang="en-US" dirty="0"/>
          </a:p>
        </p:txBody>
      </p:sp>
      <p:sp>
        <p:nvSpPr>
          <p:cNvPr id="322" name="Rectangle 321"/>
          <p:cNvSpPr/>
          <p:nvPr/>
        </p:nvSpPr>
        <p:spPr>
          <a:xfrm>
            <a:off x="1752600" y="5943600"/>
            <a:ext cx="457200" cy="3048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P1</a:t>
            </a:r>
            <a:endParaRPr lang="en-US" dirty="0"/>
          </a:p>
        </p:txBody>
      </p:sp>
      <p:sp>
        <p:nvSpPr>
          <p:cNvPr id="323" name="Rectangle 322"/>
          <p:cNvSpPr/>
          <p:nvPr/>
        </p:nvSpPr>
        <p:spPr>
          <a:xfrm>
            <a:off x="6248400" y="5943600"/>
            <a:ext cx="457200" cy="3048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P2</a:t>
            </a:r>
            <a:endParaRPr lang="en-US" dirty="0"/>
          </a:p>
        </p:txBody>
      </p:sp>
      <p:sp>
        <p:nvSpPr>
          <p:cNvPr id="324" name="Rectangle 323"/>
          <p:cNvSpPr/>
          <p:nvPr/>
        </p:nvSpPr>
        <p:spPr>
          <a:xfrm>
            <a:off x="1752600" y="5943600"/>
            <a:ext cx="457200" cy="3048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P1</a:t>
            </a:r>
            <a:endParaRPr lang="en-US" dirty="0"/>
          </a:p>
        </p:txBody>
      </p:sp>
      <p:sp>
        <p:nvSpPr>
          <p:cNvPr id="325" name="Rectangle 324"/>
          <p:cNvSpPr/>
          <p:nvPr/>
        </p:nvSpPr>
        <p:spPr>
          <a:xfrm>
            <a:off x="1752600" y="6248400"/>
            <a:ext cx="457200" cy="3048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P2</a:t>
            </a:r>
            <a:endParaRPr lang="en-US" dirty="0"/>
          </a:p>
        </p:txBody>
      </p:sp>
      <p:grpSp>
        <p:nvGrpSpPr>
          <p:cNvPr id="99" name="Group 98"/>
          <p:cNvGrpSpPr/>
          <p:nvPr/>
        </p:nvGrpSpPr>
        <p:grpSpPr>
          <a:xfrm>
            <a:off x="381000" y="3200400"/>
            <a:ext cx="6096000" cy="2057400"/>
            <a:chOff x="381000" y="3200400"/>
            <a:chExt cx="6096000" cy="2057400"/>
          </a:xfrm>
        </p:grpSpPr>
        <p:cxnSp>
          <p:nvCxnSpPr>
            <p:cNvPr id="328" name="Straight Arrow Connector 327"/>
            <p:cNvCxnSpPr/>
            <p:nvPr/>
          </p:nvCxnSpPr>
          <p:spPr>
            <a:xfrm rot="10800000">
              <a:off x="1143000" y="4724400"/>
              <a:ext cx="838200" cy="533400"/>
            </a:xfrm>
            <a:prstGeom prst="straightConnector1">
              <a:avLst/>
            </a:prstGeom>
            <a:ln w="19050">
              <a:solidFill>
                <a:srgbClr val="00B05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0" name="Straight Arrow Connector 329"/>
            <p:cNvCxnSpPr>
              <a:stCxn id="238" idx="2"/>
              <a:endCxn id="239" idx="0"/>
            </p:cNvCxnSpPr>
            <p:nvPr/>
          </p:nvCxnSpPr>
          <p:spPr>
            <a:xfrm rot="5400000">
              <a:off x="495300" y="4610100"/>
              <a:ext cx="533400" cy="762000"/>
            </a:xfrm>
            <a:prstGeom prst="straightConnector1">
              <a:avLst/>
            </a:prstGeom>
            <a:ln w="19050">
              <a:solidFill>
                <a:srgbClr val="00B05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3" name="Straight Arrow Connector 332"/>
            <p:cNvCxnSpPr>
              <a:stCxn id="266" idx="2"/>
              <a:endCxn id="270" idx="0"/>
            </p:cNvCxnSpPr>
            <p:nvPr/>
          </p:nvCxnSpPr>
          <p:spPr>
            <a:xfrm rot="16200000" flipH="1">
              <a:off x="5791200" y="4572000"/>
              <a:ext cx="533400" cy="838200"/>
            </a:xfrm>
            <a:prstGeom prst="straightConnector1">
              <a:avLst/>
            </a:prstGeom>
            <a:ln w="19050">
              <a:solidFill>
                <a:srgbClr val="00B05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4" name="Straight Arrow Connector 333"/>
            <p:cNvCxnSpPr>
              <a:stCxn id="267" idx="0"/>
              <a:endCxn id="266" idx="2"/>
            </p:cNvCxnSpPr>
            <p:nvPr/>
          </p:nvCxnSpPr>
          <p:spPr>
            <a:xfrm rot="5400000" flipH="1" flipV="1">
              <a:off x="4991100" y="4610100"/>
              <a:ext cx="533400" cy="762000"/>
            </a:xfrm>
            <a:prstGeom prst="straightConnector1">
              <a:avLst/>
            </a:prstGeom>
            <a:ln w="19050">
              <a:solidFill>
                <a:srgbClr val="00B05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5" name="Straight Arrow Connector 334"/>
            <p:cNvCxnSpPr/>
            <p:nvPr/>
          </p:nvCxnSpPr>
          <p:spPr>
            <a:xfrm rot="16200000" flipH="1">
              <a:off x="1981200" y="2362200"/>
              <a:ext cx="2057400" cy="3733800"/>
            </a:xfrm>
            <a:prstGeom prst="straightConnector1">
              <a:avLst/>
            </a:prstGeom>
            <a:ln w="19050">
              <a:solidFill>
                <a:srgbClr val="00B05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6" name="Straight Arrow Connector 335"/>
            <p:cNvCxnSpPr>
              <a:stCxn id="239" idx="0"/>
              <a:endCxn id="293" idx="2"/>
            </p:cNvCxnSpPr>
            <p:nvPr/>
          </p:nvCxnSpPr>
          <p:spPr>
            <a:xfrm rot="5400000" flipH="1" flipV="1">
              <a:off x="-266700" y="3848100"/>
              <a:ext cx="2057400" cy="762000"/>
            </a:xfrm>
            <a:prstGeom prst="straightConnector1">
              <a:avLst/>
            </a:prstGeom>
            <a:ln w="19050">
              <a:solidFill>
                <a:srgbClr val="00B05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0" name="Group 99"/>
          <p:cNvGrpSpPr/>
          <p:nvPr/>
        </p:nvGrpSpPr>
        <p:grpSpPr>
          <a:xfrm>
            <a:off x="542646" y="3200400"/>
            <a:ext cx="7382154" cy="2124355"/>
            <a:chOff x="542646" y="3200400"/>
            <a:chExt cx="7382154" cy="2124355"/>
          </a:xfrm>
        </p:grpSpPr>
        <p:cxnSp>
          <p:nvCxnSpPr>
            <p:cNvPr id="337" name="Straight Arrow Connector 336"/>
            <p:cNvCxnSpPr>
              <a:stCxn id="296" idx="2"/>
              <a:endCxn id="270" idx="0"/>
            </p:cNvCxnSpPr>
            <p:nvPr/>
          </p:nvCxnSpPr>
          <p:spPr>
            <a:xfrm rot="5400000">
              <a:off x="6172200" y="3505200"/>
              <a:ext cx="2057400" cy="1447800"/>
            </a:xfrm>
            <a:prstGeom prst="straightConnector1">
              <a:avLst/>
            </a:prstGeom>
            <a:ln w="19050">
              <a:solidFill>
                <a:srgbClr val="C0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8" name="Straight Arrow Connector 337"/>
            <p:cNvCxnSpPr>
              <a:stCxn id="242" idx="0"/>
              <a:endCxn id="296" idx="2"/>
            </p:cNvCxnSpPr>
            <p:nvPr/>
          </p:nvCxnSpPr>
          <p:spPr>
            <a:xfrm rot="5400000" flipH="1" flipV="1">
              <a:off x="3924300" y="1257300"/>
              <a:ext cx="2057400" cy="5943600"/>
            </a:xfrm>
            <a:prstGeom prst="straightConnector1">
              <a:avLst/>
            </a:prstGeom>
            <a:ln w="19050">
              <a:solidFill>
                <a:srgbClr val="C0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9" name="Straight Arrow Connector 338"/>
            <p:cNvCxnSpPr>
              <a:endCxn id="239" idx="7"/>
            </p:cNvCxnSpPr>
            <p:nvPr/>
          </p:nvCxnSpPr>
          <p:spPr>
            <a:xfrm rot="5400000">
              <a:off x="-143154" y="3886200"/>
              <a:ext cx="2124355" cy="752755"/>
            </a:xfrm>
            <a:prstGeom prst="straightConnector1">
              <a:avLst/>
            </a:prstGeom>
            <a:ln w="19050">
              <a:solidFill>
                <a:srgbClr val="C0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0" name="Straight Arrow Connector 339"/>
            <p:cNvCxnSpPr>
              <a:stCxn id="270" idx="0"/>
            </p:cNvCxnSpPr>
            <p:nvPr/>
          </p:nvCxnSpPr>
          <p:spPr>
            <a:xfrm rot="16200000" flipV="1">
              <a:off x="5905500" y="4686300"/>
              <a:ext cx="533400" cy="609600"/>
            </a:xfrm>
            <a:prstGeom prst="straightConnector1">
              <a:avLst/>
            </a:prstGeom>
            <a:ln w="19050">
              <a:solidFill>
                <a:srgbClr val="C0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9" name="Straight Arrow Connector 358"/>
            <p:cNvCxnSpPr>
              <a:stCxn id="267" idx="7"/>
            </p:cNvCxnSpPr>
            <p:nvPr/>
          </p:nvCxnSpPr>
          <p:spPr>
            <a:xfrm rot="16200000" flipV="1">
              <a:off x="2104746" y="2391055"/>
              <a:ext cx="2124355" cy="3743045"/>
            </a:xfrm>
            <a:prstGeom prst="straightConnector1">
              <a:avLst/>
            </a:prstGeom>
            <a:ln w="19050">
              <a:solidFill>
                <a:srgbClr val="C0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0" name="Straight Arrow Connector 359"/>
            <p:cNvCxnSpPr>
              <a:endCxn id="267" idx="7"/>
            </p:cNvCxnSpPr>
            <p:nvPr/>
          </p:nvCxnSpPr>
          <p:spPr>
            <a:xfrm rot="10800000" flipV="1">
              <a:off x="5038446" y="4724399"/>
              <a:ext cx="828955" cy="600355"/>
            </a:xfrm>
            <a:prstGeom prst="straightConnector1">
              <a:avLst/>
            </a:prstGeom>
            <a:ln w="19050">
              <a:solidFill>
                <a:srgbClr val="C0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1" name="Slide Number Placeholder 10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1.11111E-6 L 3.33333E-6 -0.12315 L -0.09115 -0.19861 L -0.17327 -0.12153 L -0.17327 0.00139 " pathEditMode="relative" ptsTypes="AAAAA">
                                      <p:cBhvr>
                                        <p:cTn id="12" dur="2000" fill="hold"/>
                                        <p:tgtEl>
                                          <p:spTgt spid="3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3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3.33333E-6 L -0.00226 -0.16898 L 0.64774 -0.46527 L 0.48993 -0.16296 L 0.48993 -0.04444 " pathEditMode="relative" ptsTypes="AAAAA">
                                      <p:cBhvr>
                                        <p:cTn id="14" dur="2000" fill="hold"/>
                                        <p:tgtEl>
                                          <p:spTgt spid="3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104 1.11111E-6 L 3.33333E-6 -0.11713 L 0.0033 -0.12894 L 0.08333 -0.42384 L 0.49218 -0.12454 L 0.57552 -0.20162 L 0.66441 -0.12593 L 0.66771 0.04143 " pathEditMode="relative" rAng="0" ptsTypes="AAAAAAAA">
                                      <p:cBhvr>
                                        <p:cTn id="22" dur="2000" fill="hold"/>
                                        <p:tgtEl>
                                          <p:spTgt spid="3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33" y="-191"/>
                                    </p:animMotion>
                                  </p:childTnLst>
                                </p:cTn>
                              </p:par>
                              <p:par>
                                <p:cTn id="23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209 1.11111E-6 L 0.00105 -0.12292 L -0.06232 -0.2 L -0.16215 -0.1081 L -0.56215 -0.42222 L -0.64774 -0.10949 L -0.66666 -0.08588 L -0.66441 0.04167 " pathEditMode="relative" rAng="0" ptsTypes="AAAAAAAA">
                                      <p:cBhvr>
                                        <p:cTn id="24" dur="2000" fill="hold"/>
                                        <p:tgtEl>
                                          <p:spTgt spid="3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34" y="-19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0" grpId="0" animBg="1"/>
      <p:bldP spid="320" grpId="1" animBg="1"/>
      <p:bldP spid="322" grpId="0" animBg="1"/>
      <p:bldP spid="323" grpId="0" animBg="1"/>
      <p:bldP spid="323" grpId="1" animBg="1"/>
      <p:bldP spid="32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Speedup for one-to-all traffic</a:t>
            </a:r>
            <a:endParaRPr lang="en-US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5257800" y="1752601"/>
            <a:ext cx="3886200" cy="12953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lvl="0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2400" b="1" cap="small" dirty="0" smtClean="0"/>
              <a:t>Theorem</a:t>
            </a:r>
            <a:r>
              <a:rPr lang="en-US" sz="2400" b="1" dirty="0" smtClean="0"/>
              <a:t> 5</a:t>
            </a:r>
            <a:r>
              <a:rPr lang="en-US" sz="2400" dirty="0" smtClean="0"/>
              <a:t>. There are </a:t>
            </a:r>
            <a:r>
              <a:rPr kumimoji="0" lang="en-US" sz="24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+1 edge-disjoint spanning trees in a </a:t>
            </a:r>
            <a:r>
              <a:rPr kumimoji="0" lang="en-US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Bcube</a:t>
            </a:r>
            <a:r>
              <a:rPr kumimoji="0" lang="en-US" sz="2400" b="0" i="1" u="none" strike="noStrike" kern="1200" cap="none" spc="0" normalizeH="0" baseline="-2500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</a:t>
            </a:r>
            <a:endParaRPr kumimoji="0" lang="en-US" sz="2400" b="0" i="1" u="none" strike="noStrike" kern="1200" cap="none" spc="0" normalizeH="0" baseline="-2500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Oval 4"/>
          <p:cNvSpPr/>
          <p:nvPr/>
        </p:nvSpPr>
        <p:spPr>
          <a:xfrm>
            <a:off x="385823" y="1905000"/>
            <a:ext cx="685800" cy="685800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i="1" dirty="0" err="1" smtClean="0"/>
              <a:t>src</a:t>
            </a:r>
            <a:r>
              <a:rPr lang="en-US" sz="2000" i="1" dirty="0" smtClean="0"/>
              <a:t> 00</a:t>
            </a:r>
            <a:endParaRPr lang="en-US" i="1" dirty="0"/>
          </a:p>
        </p:txBody>
      </p:sp>
      <p:sp>
        <p:nvSpPr>
          <p:cNvPr id="7" name="Oval 6"/>
          <p:cNvSpPr/>
          <p:nvPr/>
        </p:nvSpPr>
        <p:spPr>
          <a:xfrm>
            <a:off x="4348223" y="1905000"/>
            <a:ext cx="685800" cy="685800"/>
          </a:xfrm>
          <a:prstGeom prst="ellipse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03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3052823" y="1905000"/>
            <a:ext cx="685800" cy="685800"/>
          </a:xfrm>
          <a:prstGeom prst="ellipse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02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>
            <a:off x="1681223" y="1905000"/>
            <a:ext cx="685800" cy="685800"/>
          </a:xfrm>
          <a:prstGeom prst="ellipse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01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2" name="Oval 21"/>
          <p:cNvSpPr/>
          <p:nvPr/>
        </p:nvSpPr>
        <p:spPr>
          <a:xfrm>
            <a:off x="385823" y="3124200"/>
            <a:ext cx="685800" cy="685800"/>
          </a:xfrm>
          <a:prstGeom prst="ellipse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10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3" name="Oval 22"/>
          <p:cNvSpPr/>
          <p:nvPr/>
        </p:nvSpPr>
        <p:spPr>
          <a:xfrm>
            <a:off x="4348223" y="3124200"/>
            <a:ext cx="685800" cy="685800"/>
          </a:xfrm>
          <a:prstGeom prst="ellipse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13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4" name="Oval 23"/>
          <p:cNvSpPr/>
          <p:nvPr/>
        </p:nvSpPr>
        <p:spPr>
          <a:xfrm>
            <a:off x="3052823" y="3124200"/>
            <a:ext cx="685800" cy="685800"/>
          </a:xfrm>
          <a:prstGeom prst="ellipse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12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5" name="Oval 24"/>
          <p:cNvSpPr/>
          <p:nvPr/>
        </p:nvSpPr>
        <p:spPr>
          <a:xfrm>
            <a:off x="1681223" y="3124200"/>
            <a:ext cx="685800" cy="685800"/>
          </a:xfrm>
          <a:prstGeom prst="ellipse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11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6" name="Oval 25"/>
          <p:cNvSpPr/>
          <p:nvPr/>
        </p:nvSpPr>
        <p:spPr>
          <a:xfrm>
            <a:off x="385823" y="4343400"/>
            <a:ext cx="685800" cy="685800"/>
          </a:xfrm>
          <a:prstGeom prst="ellipse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20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7" name="Oval 26"/>
          <p:cNvSpPr/>
          <p:nvPr/>
        </p:nvSpPr>
        <p:spPr>
          <a:xfrm>
            <a:off x="4348223" y="4343400"/>
            <a:ext cx="685800" cy="685800"/>
          </a:xfrm>
          <a:prstGeom prst="ellipse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23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8" name="Oval 27"/>
          <p:cNvSpPr/>
          <p:nvPr/>
        </p:nvSpPr>
        <p:spPr>
          <a:xfrm>
            <a:off x="3052823" y="4343400"/>
            <a:ext cx="685800" cy="685800"/>
          </a:xfrm>
          <a:prstGeom prst="ellipse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22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9" name="Oval 28"/>
          <p:cNvSpPr/>
          <p:nvPr/>
        </p:nvSpPr>
        <p:spPr>
          <a:xfrm>
            <a:off x="1681223" y="4343400"/>
            <a:ext cx="685800" cy="685800"/>
          </a:xfrm>
          <a:prstGeom prst="ellipse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21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0" name="Oval 29"/>
          <p:cNvSpPr/>
          <p:nvPr/>
        </p:nvSpPr>
        <p:spPr>
          <a:xfrm>
            <a:off x="385823" y="5486400"/>
            <a:ext cx="685800" cy="685800"/>
          </a:xfrm>
          <a:prstGeom prst="ellipse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30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1" name="Oval 30"/>
          <p:cNvSpPr/>
          <p:nvPr/>
        </p:nvSpPr>
        <p:spPr>
          <a:xfrm>
            <a:off x="4348223" y="5486400"/>
            <a:ext cx="685800" cy="685800"/>
          </a:xfrm>
          <a:prstGeom prst="ellipse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33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2" name="Oval 31"/>
          <p:cNvSpPr/>
          <p:nvPr/>
        </p:nvSpPr>
        <p:spPr>
          <a:xfrm>
            <a:off x="3052823" y="5486400"/>
            <a:ext cx="685800" cy="685800"/>
          </a:xfrm>
          <a:prstGeom prst="ellipse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32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3" name="Oval 32"/>
          <p:cNvSpPr/>
          <p:nvPr/>
        </p:nvSpPr>
        <p:spPr>
          <a:xfrm>
            <a:off x="1681223" y="5486400"/>
            <a:ext cx="685800" cy="685800"/>
          </a:xfrm>
          <a:prstGeom prst="ellipse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31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35" name="Straight Arrow Connector 34"/>
          <p:cNvCxnSpPr>
            <a:stCxn id="5" idx="6"/>
            <a:endCxn id="9" idx="2"/>
          </p:cNvCxnSpPr>
          <p:nvPr/>
        </p:nvCxnSpPr>
        <p:spPr>
          <a:xfrm>
            <a:off x="1071623" y="2247900"/>
            <a:ext cx="609600" cy="1588"/>
          </a:xfrm>
          <a:prstGeom prst="straightConnector1">
            <a:avLst/>
          </a:prstGeom>
          <a:ln w="2540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/>
          <p:cNvCxnSpPr>
            <a:stCxn id="9" idx="6"/>
            <a:endCxn id="8" idx="2"/>
          </p:cNvCxnSpPr>
          <p:nvPr/>
        </p:nvCxnSpPr>
        <p:spPr>
          <a:xfrm>
            <a:off x="2367023" y="2247900"/>
            <a:ext cx="685800" cy="1588"/>
          </a:xfrm>
          <a:prstGeom prst="straightConnector1">
            <a:avLst/>
          </a:prstGeom>
          <a:ln w="2540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/>
          <p:cNvCxnSpPr>
            <a:stCxn id="8" idx="6"/>
            <a:endCxn id="7" idx="2"/>
          </p:cNvCxnSpPr>
          <p:nvPr/>
        </p:nvCxnSpPr>
        <p:spPr>
          <a:xfrm>
            <a:off x="3738623" y="2247900"/>
            <a:ext cx="609600" cy="1588"/>
          </a:xfrm>
          <a:prstGeom prst="straightConnector1">
            <a:avLst/>
          </a:prstGeom>
          <a:ln w="2540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Arrow Connector 40"/>
          <p:cNvCxnSpPr>
            <a:stCxn id="9" idx="4"/>
            <a:endCxn id="25" idx="0"/>
          </p:cNvCxnSpPr>
          <p:nvPr/>
        </p:nvCxnSpPr>
        <p:spPr>
          <a:xfrm rot="5400000">
            <a:off x="1757423" y="2857500"/>
            <a:ext cx="533400" cy="1588"/>
          </a:xfrm>
          <a:prstGeom prst="straightConnector1">
            <a:avLst/>
          </a:prstGeom>
          <a:ln w="2540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Arrow Connector 42"/>
          <p:cNvCxnSpPr>
            <a:stCxn id="25" idx="4"/>
            <a:endCxn id="29" idx="0"/>
          </p:cNvCxnSpPr>
          <p:nvPr/>
        </p:nvCxnSpPr>
        <p:spPr>
          <a:xfrm rot="5400000">
            <a:off x="1757423" y="4076700"/>
            <a:ext cx="533400" cy="1588"/>
          </a:xfrm>
          <a:prstGeom prst="straightConnector1">
            <a:avLst/>
          </a:prstGeom>
          <a:ln w="2540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/>
          <p:cNvCxnSpPr>
            <a:stCxn id="29" idx="4"/>
            <a:endCxn id="33" idx="0"/>
          </p:cNvCxnSpPr>
          <p:nvPr/>
        </p:nvCxnSpPr>
        <p:spPr>
          <a:xfrm rot="5400000">
            <a:off x="1795523" y="5257800"/>
            <a:ext cx="457200" cy="1588"/>
          </a:xfrm>
          <a:prstGeom prst="straightConnector1">
            <a:avLst/>
          </a:prstGeom>
          <a:ln w="2540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Arrow Connector 46"/>
          <p:cNvCxnSpPr>
            <a:stCxn id="8" idx="4"/>
            <a:endCxn id="24" idx="0"/>
          </p:cNvCxnSpPr>
          <p:nvPr/>
        </p:nvCxnSpPr>
        <p:spPr>
          <a:xfrm rot="5400000">
            <a:off x="3129023" y="2857500"/>
            <a:ext cx="533400" cy="1588"/>
          </a:xfrm>
          <a:prstGeom prst="straightConnector1">
            <a:avLst/>
          </a:prstGeom>
          <a:ln w="2540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Arrow Connector 48"/>
          <p:cNvCxnSpPr>
            <a:stCxn id="24" idx="4"/>
            <a:endCxn id="28" idx="0"/>
          </p:cNvCxnSpPr>
          <p:nvPr/>
        </p:nvCxnSpPr>
        <p:spPr>
          <a:xfrm rot="5400000">
            <a:off x="3129023" y="4076700"/>
            <a:ext cx="533400" cy="1588"/>
          </a:xfrm>
          <a:prstGeom prst="straightConnector1">
            <a:avLst/>
          </a:prstGeom>
          <a:ln w="2540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Arrow Connector 50"/>
          <p:cNvCxnSpPr>
            <a:stCxn id="28" idx="4"/>
            <a:endCxn id="32" idx="0"/>
          </p:cNvCxnSpPr>
          <p:nvPr/>
        </p:nvCxnSpPr>
        <p:spPr>
          <a:xfrm rot="5400000">
            <a:off x="3167123" y="5257800"/>
            <a:ext cx="457200" cy="1588"/>
          </a:xfrm>
          <a:prstGeom prst="straightConnector1">
            <a:avLst/>
          </a:prstGeom>
          <a:ln w="2540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Arrow Connector 52"/>
          <p:cNvCxnSpPr>
            <a:stCxn id="7" idx="4"/>
            <a:endCxn id="23" idx="0"/>
          </p:cNvCxnSpPr>
          <p:nvPr/>
        </p:nvCxnSpPr>
        <p:spPr>
          <a:xfrm rot="5400000">
            <a:off x="4424423" y="2857500"/>
            <a:ext cx="533400" cy="1588"/>
          </a:xfrm>
          <a:prstGeom prst="straightConnector1">
            <a:avLst/>
          </a:prstGeom>
          <a:ln w="2540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Arrow Connector 54"/>
          <p:cNvCxnSpPr>
            <a:stCxn id="23" idx="4"/>
            <a:endCxn id="27" idx="0"/>
          </p:cNvCxnSpPr>
          <p:nvPr/>
        </p:nvCxnSpPr>
        <p:spPr>
          <a:xfrm rot="5400000">
            <a:off x="4424423" y="4076700"/>
            <a:ext cx="533400" cy="1588"/>
          </a:xfrm>
          <a:prstGeom prst="straightConnector1">
            <a:avLst/>
          </a:prstGeom>
          <a:ln w="2540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Arrow Connector 56"/>
          <p:cNvCxnSpPr>
            <a:stCxn id="27" idx="4"/>
            <a:endCxn id="31" idx="0"/>
          </p:cNvCxnSpPr>
          <p:nvPr/>
        </p:nvCxnSpPr>
        <p:spPr>
          <a:xfrm rot="5400000">
            <a:off x="4462523" y="5257800"/>
            <a:ext cx="457200" cy="1588"/>
          </a:xfrm>
          <a:prstGeom prst="straightConnector1">
            <a:avLst/>
          </a:prstGeom>
          <a:ln w="2540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Freeform 64"/>
          <p:cNvSpPr/>
          <p:nvPr/>
        </p:nvSpPr>
        <p:spPr>
          <a:xfrm>
            <a:off x="164939" y="2858947"/>
            <a:ext cx="5092861" cy="613458"/>
          </a:xfrm>
          <a:custGeom>
            <a:avLst/>
            <a:gdLst>
              <a:gd name="connsiteX0" fmla="*/ 4861368 w 5092861"/>
              <a:gd name="connsiteY0" fmla="*/ 613458 h 613458"/>
              <a:gd name="connsiteX1" fmla="*/ 5092861 w 5092861"/>
              <a:gd name="connsiteY1" fmla="*/ 613458 h 613458"/>
              <a:gd name="connsiteX2" fmla="*/ 5092861 w 5092861"/>
              <a:gd name="connsiteY2" fmla="*/ 0 h 613458"/>
              <a:gd name="connsiteX3" fmla="*/ 0 w 5092861"/>
              <a:gd name="connsiteY3" fmla="*/ 0 h 613458"/>
              <a:gd name="connsiteX4" fmla="*/ 0 w 5092861"/>
              <a:gd name="connsiteY4" fmla="*/ 613458 h 613458"/>
              <a:gd name="connsiteX5" fmla="*/ 231494 w 5092861"/>
              <a:gd name="connsiteY5" fmla="*/ 601883 h 6134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092861" h="613458">
                <a:moveTo>
                  <a:pt x="4861368" y="613458"/>
                </a:moveTo>
                <a:lnTo>
                  <a:pt x="5092861" y="613458"/>
                </a:lnTo>
                <a:lnTo>
                  <a:pt x="5092861" y="0"/>
                </a:lnTo>
                <a:lnTo>
                  <a:pt x="0" y="0"/>
                </a:lnTo>
                <a:lnTo>
                  <a:pt x="0" y="613458"/>
                </a:lnTo>
                <a:lnTo>
                  <a:pt x="231494" y="601883"/>
                </a:lnTo>
              </a:path>
            </a:pathLst>
          </a:custGeom>
          <a:ln w="2540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Freeform 65"/>
          <p:cNvSpPr/>
          <p:nvPr/>
        </p:nvSpPr>
        <p:spPr>
          <a:xfrm>
            <a:off x="157223" y="4038600"/>
            <a:ext cx="5092861" cy="613458"/>
          </a:xfrm>
          <a:custGeom>
            <a:avLst/>
            <a:gdLst>
              <a:gd name="connsiteX0" fmla="*/ 4861368 w 5092861"/>
              <a:gd name="connsiteY0" fmla="*/ 613458 h 613458"/>
              <a:gd name="connsiteX1" fmla="*/ 5092861 w 5092861"/>
              <a:gd name="connsiteY1" fmla="*/ 613458 h 613458"/>
              <a:gd name="connsiteX2" fmla="*/ 5092861 w 5092861"/>
              <a:gd name="connsiteY2" fmla="*/ 0 h 613458"/>
              <a:gd name="connsiteX3" fmla="*/ 0 w 5092861"/>
              <a:gd name="connsiteY3" fmla="*/ 0 h 613458"/>
              <a:gd name="connsiteX4" fmla="*/ 0 w 5092861"/>
              <a:gd name="connsiteY4" fmla="*/ 613458 h 613458"/>
              <a:gd name="connsiteX5" fmla="*/ 231494 w 5092861"/>
              <a:gd name="connsiteY5" fmla="*/ 601883 h 6134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092861" h="613458">
                <a:moveTo>
                  <a:pt x="4861368" y="613458"/>
                </a:moveTo>
                <a:lnTo>
                  <a:pt x="5092861" y="613458"/>
                </a:lnTo>
                <a:lnTo>
                  <a:pt x="5092861" y="0"/>
                </a:lnTo>
                <a:lnTo>
                  <a:pt x="0" y="0"/>
                </a:lnTo>
                <a:lnTo>
                  <a:pt x="0" y="613458"/>
                </a:lnTo>
                <a:lnTo>
                  <a:pt x="231494" y="601883"/>
                </a:lnTo>
              </a:path>
            </a:pathLst>
          </a:custGeom>
          <a:ln w="2540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Freeform 66"/>
          <p:cNvSpPr/>
          <p:nvPr/>
        </p:nvSpPr>
        <p:spPr>
          <a:xfrm>
            <a:off x="157223" y="5257800"/>
            <a:ext cx="5092861" cy="613458"/>
          </a:xfrm>
          <a:custGeom>
            <a:avLst/>
            <a:gdLst>
              <a:gd name="connsiteX0" fmla="*/ 4861368 w 5092861"/>
              <a:gd name="connsiteY0" fmla="*/ 613458 h 613458"/>
              <a:gd name="connsiteX1" fmla="*/ 5092861 w 5092861"/>
              <a:gd name="connsiteY1" fmla="*/ 613458 h 613458"/>
              <a:gd name="connsiteX2" fmla="*/ 5092861 w 5092861"/>
              <a:gd name="connsiteY2" fmla="*/ 0 h 613458"/>
              <a:gd name="connsiteX3" fmla="*/ 0 w 5092861"/>
              <a:gd name="connsiteY3" fmla="*/ 0 h 613458"/>
              <a:gd name="connsiteX4" fmla="*/ 0 w 5092861"/>
              <a:gd name="connsiteY4" fmla="*/ 613458 h 613458"/>
              <a:gd name="connsiteX5" fmla="*/ 231494 w 5092861"/>
              <a:gd name="connsiteY5" fmla="*/ 601883 h 6134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092861" h="613458">
                <a:moveTo>
                  <a:pt x="4861368" y="613458"/>
                </a:moveTo>
                <a:lnTo>
                  <a:pt x="5092861" y="613458"/>
                </a:lnTo>
                <a:lnTo>
                  <a:pt x="5092861" y="0"/>
                </a:lnTo>
                <a:lnTo>
                  <a:pt x="0" y="0"/>
                </a:lnTo>
                <a:lnTo>
                  <a:pt x="0" y="613458"/>
                </a:lnTo>
                <a:lnTo>
                  <a:pt x="231494" y="601883"/>
                </a:lnTo>
              </a:path>
            </a:pathLst>
          </a:custGeom>
          <a:ln w="2540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9" name="Straight Arrow Connector 68"/>
          <p:cNvCxnSpPr>
            <a:stCxn id="5" idx="4"/>
            <a:endCxn id="22" idx="0"/>
          </p:cNvCxnSpPr>
          <p:nvPr/>
        </p:nvCxnSpPr>
        <p:spPr>
          <a:xfrm rot="5400000">
            <a:off x="462023" y="2857500"/>
            <a:ext cx="533400" cy="1588"/>
          </a:xfrm>
          <a:prstGeom prst="straightConnector1">
            <a:avLst/>
          </a:prstGeom>
          <a:ln w="3175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Straight Arrow Connector 70"/>
          <p:cNvCxnSpPr>
            <a:stCxn id="22" idx="4"/>
            <a:endCxn id="26" idx="0"/>
          </p:cNvCxnSpPr>
          <p:nvPr/>
        </p:nvCxnSpPr>
        <p:spPr>
          <a:xfrm rot="5400000">
            <a:off x="462023" y="4076700"/>
            <a:ext cx="533400" cy="1588"/>
          </a:xfrm>
          <a:prstGeom prst="straightConnector1">
            <a:avLst/>
          </a:prstGeom>
          <a:ln w="3175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Straight Arrow Connector 72"/>
          <p:cNvCxnSpPr>
            <a:stCxn id="26" idx="4"/>
            <a:endCxn id="30" idx="0"/>
          </p:cNvCxnSpPr>
          <p:nvPr/>
        </p:nvCxnSpPr>
        <p:spPr>
          <a:xfrm rot="5400000">
            <a:off x="500123" y="5257800"/>
            <a:ext cx="457200" cy="1588"/>
          </a:xfrm>
          <a:prstGeom prst="straightConnector1">
            <a:avLst/>
          </a:prstGeom>
          <a:ln w="3175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Straight Arrow Connector 74"/>
          <p:cNvCxnSpPr>
            <a:stCxn id="22" idx="6"/>
            <a:endCxn id="25" idx="2"/>
          </p:cNvCxnSpPr>
          <p:nvPr/>
        </p:nvCxnSpPr>
        <p:spPr>
          <a:xfrm>
            <a:off x="1071623" y="3467100"/>
            <a:ext cx="609600" cy="1588"/>
          </a:xfrm>
          <a:prstGeom prst="straightConnector1">
            <a:avLst/>
          </a:prstGeom>
          <a:ln w="3175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Straight Arrow Connector 76"/>
          <p:cNvCxnSpPr>
            <a:stCxn id="25" idx="6"/>
            <a:endCxn id="24" idx="2"/>
          </p:cNvCxnSpPr>
          <p:nvPr/>
        </p:nvCxnSpPr>
        <p:spPr>
          <a:xfrm>
            <a:off x="2367023" y="3467100"/>
            <a:ext cx="685800" cy="1588"/>
          </a:xfrm>
          <a:prstGeom prst="straightConnector1">
            <a:avLst/>
          </a:prstGeom>
          <a:ln w="3175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Straight Arrow Connector 78"/>
          <p:cNvCxnSpPr>
            <a:stCxn id="24" idx="6"/>
            <a:endCxn id="23" idx="2"/>
          </p:cNvCxnSpPr>
          <p:nvPr/>
        </p:nvCxnSpPr>
        <p:spPr>
          <a:xfrm>
            <a:off x="3738623" y="3467100"/>
            <a:ext cx="609600" cy="1588"/>
          </a:xfrm>
          <a:prstGeom prst="straightConnector1">
            <a:avLst/>
          </a:prstGeom>
          <a:ln w="3175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Straight Arrow Connector 80"/>
          <p:cNvCxnSpPr>
            <a:stCxn id="26" idx="6"/>
            <a:endCxn id="29" idx="2"/>
          </p:cNvCxnSpPr>
          <p:nvPr/>
        </p:nvCxnSpPr>
        <p:spPr>
          <a:xfrm>
            <a:off x="1071623" y="4686300"/>
            <a:ext cx="609600" cy="1588"/>
          </a:xfrm>
          <a:prstGeom prst="straightConnector1">
            <a:avLst/>
          </a:prstGeom>
          <a:ln w="3175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Straight Arrow Connector 82"/>
          <p:cNvCxnSpPr>
            <a:stCxn id="29" idx="6"/>
            <a:endCxn id="28" idx="2"/>
          </p:cNvCxnSpPr>
          <p:nvPr/>
        </p:nvCxnSpPr>
        <p:spPr>
          <a:xfrm>
            <a:off x="2367023" y="4686300"/>
            <a:ext cx="685800" cy="1588"/>
          </a:xfrm>
          <a:prstGeom prst="straightConnector1">
            <a:avLst/>
          </a:prstGeom>
          <a:ln w="3175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Straight Arrow Connector 84"/>
          <p:cNvCxnSpPr>
            <a:stCxn id="28" idx="6"/>
            <a:endCxn id="27" idx="2"/>
          </p:cNvCxnSpPr>
          <p:nvPr/>
        </p:nvCxnSpPr>
        <p:spPr>
          <a:xfrm>
            <a:off x="3738623" y="4686300"/>
            <a:ext cx="609600" cy="1588"/>
          </a:xfrm>
          <a:prstGeom prst="straightConnector1">
            <a:avLst/>
          </a:prstGeom>
          <a:ln w="3175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Straight Arrow Connector 86"/>
          <p:cNvCxnSpPr>
            <a:stCxn id="30" idx="6"/>
            <a:endCxn id="33" idx="2"/>
          </p:cNvCxnSpPr>
          <p:nvPr/>
        </p:nvCxnSpPr>
        <p:spPr>
          <a:xfrm>
            <a:off x="1071623" y="5829300"/>
            <a:ext cx="609600" cy="1588"/>
          </a:xfrm>
          <a:prstGeom prst="straightConnector1">
            <a:avLst/>
          </a:prstGeom>
          <a:ln w="3175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Straight Arrow Connector 88"/>
          <p:cNvCxnSpPr>
            <a:stCxn id="33" idx="6"/>
            <a:endCxn id="32" idx="2"/>
          </p:cNvCxnSpPr>
          <p:nvPr/>
        </p:nvCxnSpPr>
        <p:spPr>
          <a:xfrm>
            <a:off x="2367023" y="5829300"/>
            <a:ext cx="685800" cy="1588"/>
          </a:xfrm>
          <a:prstGeom prst="straightConnector1">
            <a:avLst/>
          </a:prstGeom>
          <a:ln w="3175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Straight Arrow Connector 90"/>
          <p:cNvCxnSpPr>
            <a:stCxn id="32" idx="6"/>
            <a:endCxn id="31" idx="2"/>
          </p:cNvCxnSpPr>
          <p:nvPr/>
        </p:nvCxnSpPr>
        <p:spPr>
          <a:xfrm>
            <a:off x="3738623" y="5829300"/>
            <a:ext cx="609600" cy="1588"/>
          </a:xfrm>
          <a:prstGeom prst="straightConnector1">
            <a:avLst/>
          </a:prstGeom>
          <a:ln w="3175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4" name="Freeform 103"/>
          <p:cNvSpPr/>
          <p:nvPr/>
        </p:nvSpPr>
        <p:spPr>
          <a:xfrm rot="5400000" flipV="1">
            <a:off x="2004832" y="3714991"/>
            <a:ext cx="4724402" cy="647219"/>
          </a:xfrm>
          <a:custGeom>
            <a:avLst/>
            <a:gdLst>
              <a:gd name="connsiteX0" fmla="*/ 4861368 w 5092861"/>
              <a:gd name="connsiteY0" fmla="*/ 613458 h 613458"/>
              <a:gd name="connsiteX1" fmla="*/ 5092861 w 5092861"/>
              <a:gd name="connsiteY1" fmla="*/ 613458 h 613458"/>
              <a:gd name="connsiteX2" fmla="*/ 5092861 w 5092861"/>
              <a:gd name="connsiteY2" fmla="*/ 0 h 613458"/>
              <a:gd name="connsiteX3" fmla="*/ 0 w 5092861"/>
              <a:gd name="connsiteY3" fmla="*/ 0 h 613458"/>
              <a:gd name="connsiteX4" fmla="*/ 0 w 5092861"/>
              <a:gd name="connsiteY4" fmla="*/ 613458 h 613458"/>
              <a:gd name="connsiteX5" fmla="*/ 231494 w 5092861"/>
              <a:gd name="connsiteY5" fmla="*/ 601883 h 6134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092861" h="613458">
                <a:moveTo>
                  <a:pt x="4861368" y="613458"/>
                </a:moveTo>
                <a:lnTo>
                  <a:pt x="5092861" y="613458"/>
                </a:lnTo>
                <a:lnTo>
                  <a:pt x="5092861" y="0"/>
                </a:lnTo>
                <a:lnTo>
                  <a:pt x="0" y="0"/>
                </a:lnTo>
                <a:lnTo>
                  <a:pt x="0" y="613458"/>
                </a:lnTo>
                <a:lnTo>
                  <a:pt x="231494" y="601883"/>
                </a:lnTo>
              </a:path>
            </a:pathLst>
          </a:custGeom>
          <a:ln w="2540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Freeform 104"/>
          <p:cNvSpPr/>
          <p:nvPr/>
        </p:nvSpPr>
        <p:spPr>
          <a:xfrm rot="5400000" flipV="1">
            <a:off x="709432" y="3714989"/>
            <a:ext cx="4724402" cy="647219"/>
          </a:xfrm>
          <a:custGeom>
            <a:avLst/>
            <a:gdLst>
              <a:gd name="connsiteX0" fmla="*/ 4861368 w 5092861"/>
              <a:gd name="connsiteY0" fmla="*/ 613458 h 613458"/>
              <a:gd name="connsiteX1" fmla="*/ 5092861 w 5092861"/>
              <a:gd name="connsiteY1" fmla="*/ 613458 h 613458"/>
              <a:gd name="connsiteX2" fmla="*/ 5092861 w 5092861"/>
              <a:gd name="connsiteY2" fmla="*/ 0 h 613458"/>
              <a:gd name="connsiteX3" fmla="*/ 0 w 5092861"/>
              <a:gd name="connsiteY3" fmla="*/ 0 h 613458"/>
              <a:gd name="connsiteX4" fmla="*/ 0 w 5092861"/>
              <a:gd name="connsiteY4" fmla="*/ 613458 h 613458"/>
              <a:gd name="connsiteX5" fmla="*/ 231494 w 5092861"/>
              <a:gd name="connsiteY5" fmla="*/ 601883 h 6134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092861" h="613458">
                <a:moveTo>
                  <a:pt x="4861368" y="613458"/>
                </a:moveTo>
                <a:lnTo>
                  <a:pt x="5092861" y="613458"/>
                </a:lnTo>
                <a:lnTo>
                  <a:pt x="5092861" y="0"/>
                </a:lnTo>
                <a:lnTo>
                  <a:pt x="0" y="0"/>
                </a:lnTo>
                <a:lnTo>
                  <a:pt x="0" y="613458"/>
                </a:lnTo>
                <a:lnTo>
                  <a:pt x="231494" y="601883"/>
                </a:lnTo>
              </a:path>
            </a:pathLst>
          </a:custGeom>
          <a:ln w="2540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6" name="Freeform 105"/>
          <p:cNvSpPr/>
          <p:nvPr/>
        </p:nvSpPr>
        <p:spPr>
          <a:xfrm rot="5400000" flipV="1">
            <a:off x="-662168" y="3714991"/>
            <a:ext cx="4724402" cy="647219"/>
          </a:xfrm>
          <a:custGeom>
            <a:avLst/>
            <a:gdLst>
              <a:gd name="connsiteX0" fmla="*/ 4861368 w 5092861"/>
              <a:gd name="connsiteY0" fmla="*/ 613458 h 613458"/>
              <a:gd name="connsiteX1" fmla="*/ 5092861 w 5092861"/>
              <a:gd name="connsiteY1" fmla="*/ 613458 h 613458"/>
              <a:gd name="connsiteX2" fmla="*/ 5092861 w 5092861"/>
              <a:gd name="connsiteY2" fmla="*/ 0 h 613458"/>
              <a:gd name="connsiteX3" fmla="*/ 0 w 5092861"/>
              <a:gd name="connsiteY3" fmla="*/ 0 h 613458"/>
              <a:gd name="connsiteX4" fmla="*/ 0 w 5092861"/>
              <a:gd name="connsiteY4" fmla="*/ 613458 h 613458"/>
              <a:gd name="connsiteX5" fmla="*/ 231494 w 5092861"/>
              <a:gd name="connsiteY5" fmla="*/ 601883 h 6134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092861" h="613458">
                <a:moveTo>
                  <a:pt x="4861368" y="613458"/>
                </a:moveTo>
                <a:lnTo>
                  <a:pt x="5092861" y="613458"/>
                </a:lnTo>
                <a:lnTo>
                  <a:pt x="5092861" y="0"/>
                </a:lnTo>
                <a:lnTo>
                  <a:pt x="0" y="0"/>
                </a:lnTo>
                <a:lnTo>
                  <a:pt x="0" y="613458"/>
                </a:lnTo>
                <a:lnTo>
                  <a:pt x="231494" y="601883"/>
                </a:lnTo>
              </a:path>
            </a:pathLst>
          </a:custGeom>
          <a:ln w="2540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7" name="Content Placeholder 2"/>
          <p:cNvSpPr txBox="1">
            <a:spLocks/>
          </p:cNvSpPr>
          <p:nvPr/>
        </p:nvSpPr>
        <p:spPr>
          <a:xfrm>
            <a:off x="5257800" y="3581400"/>
            <a:ext cx="3886200" cy="19050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2400" dirty="0" smtClean="0">
                <a:solidFill>
                  <a:srgbClr val="00B050"/>
                </a:solidFill>
              </a:rPr>
              <a:t>The one-to-all and one-to-several SPTs can be implemented by TCP </a:t>
            </a:r>
            <a:r>
              <a:rPr lang="en-US" sz="2400" i="1" dirty="0" err="1" smtClean="0">
                <a:solidFill>
                  <a:srgbClr val="00B050"/>
                </a:solidFill>
              </a:rPr>
              <a:t>unicast</a:t>
            </a:r>
            <a:r>
              <a:rPr lang="en-US" sz="2400" dirty="0" smtClean="0">
                <a:solidFill>
                  <a:srgbClr val="00B050"/>
                </a:solidFill>
              </a:rPr>
              <a:t> to achieve reliability</a:t>
            </a:r>
            <a:endParaRPr kumimoji="0" lang="en-US" sz="2400" b="0" u="none" strike="noStrike" kern="1200" cap="none" spc="0" normalizeH="0" baseline="-2500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2" name="Slide Number Placeholder 5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1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4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0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3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6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9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4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7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0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3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6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9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2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5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8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1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4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7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0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3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6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1" dur="5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5" grpId="0" animBg="1"/>
      <p:bldP spid="66" grpId="0" animBg="1"/>
      <p:bldP spid="67" grpId="0" animBg="1"/>
      <p:bldP spid="104" grpId="0" animBg="1"/>
      <p:bldP spid="105" grpId="0" animBg="1"/>
      <p:bldP spid="106" grpId="0" animBg="1"/>
      <p:bldP spid="10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Aggregate bottleneck throughput for all-to-all traffic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525963"/>
          </a:xfrm>
        </p:spPr>
        <p:txBody>
          <a:bodyPr>
            <a:normAutofit/>
          </a:bodyPr>
          <a:lstStyle/>
          <a:p>
            <a:r>
              <a:rPr lang="en-US" sz="2400" i="1" dirty="0" smtClean="0"/>
              <a:t>Aggregate bottleneck throughput </a:t>
            </a:r>
            <a:r>
              <a:rPr lang="en-US" sz="2400" dirty="0" smtClean="0"/>
              <a:t>(</a:t>
            </a:r>
            <a:r>
              <a:rPr lang="en-US" sz="2400" i="1" dirty="0" smtClean="0"/>
              <a:t>ABT</a:t>
            </a:r>
            <a:r>
              <a:rPr lang="en-US" sz="2400" dirty="0" smtClean="0"/>
              <a:t>) is the total number of flows times the throughput of the bottleneck flow under the </a:t>
            </a:r>
            <a:r>
              <a:rPr lang="en-US" sz="2400" i="1" dirty="0" smtClean="0"/>
              <a:t>all-to-all</a:t>
            </a:r>
            <a:r>
              <a:rPr lang="en-US" sz="2400" dirty="0" smtClean="0"/>
              <a:t> communication pattern</a:t>
            </a:r>
          </a:p>
          <a:p>
            <a:pPr>
              <a:buNone/>
            </a:pPr>
            <a:endParaRPr lang="en-US" sz="2400" dirty="0" smtClean="0"/>
          </a:p>
          <a:p>
            <a:r>
              <a:rPr lang="en-US" sz="2400" b="1" cap="small" dirty="0" smtClean="0"/>
              <a:t>Theorem</a:t>
            </a:r>
            <a:r>
              <a:rPr lang="en-US" sz="2400" b="1" dirty="0" smtClean="0"/>
              <a:t> 6</a:t>
            </a:r>
            <a:r>
              <a:rPr lang="en-US" sz="2400" dirty="0" smtClean="0"/>
              <a:t>.  The </a:t>
            </a:r>
            <a:r>
              <a:rPr lang="en-US" sz="2400" i="1" dirty="0" smtClean="0"/>
              <a:t>ABT</a:t>
            </a:r>
            <a:r>
              <a:rPr lang="en-US" sz="2400" dirty="0" smtClean="0"/>
              <a:t> for a BCube network is </a:t>
            </a:r>
          </a:p>
          <a:p>
            <a:endParaRPr lang="en-US" sz="2400" dirty="0" smtClean="0"/>
          </a:p>
          <a:p>
            <a:endParaRPr lang="en-US" sz="2400" dirty="0" smtClean="0"/>
          </a:p>
          <a:p>
            <a:pPr>
              <a:buClr>
                <a:schemeClr val="bg1"/>
              </a:buClr>
            </a:pPr>
            <a:r>
              <a:rPr lang="en-US" sz="2400" dirty="0" smtClean="0"/>
              <a:t>where </a:t>
            </a:r>
            <a:r>
              <a:rPr lang="en-US" sz="2400" i="1" dirty="0" smtClean="0"/>
              <a:t>n</a:t>
            </a:r>
            <a:r>
              <a:rPr lang="en-US" sz="2400" dirty="0" smtClean="0"/>
              <a:t> is the switch port number and </a:t>
            </a:r>
            <a:r>
              <a:rPr lang="en-US" sz="2400" i="1" dirty="0" smtClean="0"/>
              <a:t>N</a:t>
            </a:r>
            <a:r>
              <a:rPr lang="en-US" sz="2400" dirty="0" smtClean="0"/>
              <a:t> is the total server number</a:t>
            </a:r>
            <a:endParaRPr lang="en-US" sz="2400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2895600" y="3619500"/>
          <a:ext cx="2057400" cy="1028700"/>
        </p:xfrm>
        <a:graphic>
          <a:graphicData uri="http://schemas.openxmlformats.org/presentationml/2006/ole">
            <p:oleObj spid="_x0000_s36865" name="Equation" r:id="rId4" imgW="787320" imgH="393480" progId="Equation.3">
              <p:embed/>
            </p:oleObj>
          </a:graphicData>
        </a:graphic>
      </p:graphicFrame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15526</TotalTime>
  <Words>1170</Words>
  <Application>Microsoft Office PowerPoint</Application>
  <PresentationFormat>On-screen Show (4:3)</PresentationFormat>
  <Paragraphs>449</Paragraphs>
  <Slides>21</Slides>
  <Notes>21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3" baseType="lpstr">
      <vt:lpstr>Office Theme</vt:lpstr>
      <vt:lpstr>Equation</vt:lpstr>
      <vt:lpstr>BCube: A High Performance, Server-centric Network Architecture for Modular Data Centers</vt:lpstr>
      <vt:lpstr>Container-based modular DC</vt:lpstr>
      <vt:lpstr>BCube design goals</vt:lpstr>
      <vt:lpstr>BCube structure </vt:lpstr>
      <vt:lpstr>BCube: Server centric network</vt:lpstr>
      <vt:lpstr>Multi-paths for one-to-one traffic</vt:lpstr>
      <vt:lpstr>Speedup for one-to-several traffic</vt:lpstr>
      <vt:lpstr>Speedup for one-to-all traffic</vt:lpstr>
      <vt:lpstr>Aggregate bottleneck throughput for all-to-all traffic</vt:lpstr>
      <vt:lpstr>BCube Source Routing (BSR)</vt:lpstr>
      <vt:lpstr>Path compression and fast packet forwarding</vt:lpstr>
      <vt:lpstr>Graceful degradation</vt:lpstr>
      <vt:lpstr>Routing to external networks</vt:lpstr>
      <vt:lpstr>Slide 14</vt:lpstr>
      <vt:lpstr>Testbed</vt:lpstr>
      <vt:lpstr>Bandwidth-intensive application support</vt:lpstr>
      <vt:lpstr>Support for all-to-all traffic</vt:lpstr>
      <vt:lpstr>Related work</vt:lpstr>
      <vt:lpstr>Related work</vt:lpstr>
      <vt:lpstr>Summary</vt:lpstr>
      <vt:lpstr>Q &amp; A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BCube Network for Shipping Container Data Centers</dc:title>
  <dc:creator>Chuanxiong Guo</dc:creator>
  <cp:lastModifiedBy>Chuanxiong Guo</cp:lastModifiedBy>
  <cp:revision>567</cp:revision>
  <dcterms:created xsi:type="dcterms:W3CDTF">2006-08-16T00:00:00Z</dcterms:created>
  <dcterms:modified xsi:type="dcterms:W3CDTF">2009-09-04T10:10:45Z</dcterms:modified>
</cp:coreProperties>
</file>