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tags/tag3.xml" ContentType="application/vnd.openxmlformats-officedocument.presentationml.tags+xml"/>
  <Override PartName="/ppt/notesSlides/notesSlide8.xml" ContentType="application/vnd.openxmlformats-officedocument.presentationml.notesSlide+xml"/>
  <Override PartName="/ppt/tags/tag4.xml" ContentType="application/vnd.openxmlformats-officedocument.presentationml.tags+xml"/>
  <Override PartName="/ppt/notesSlides/notesSlide9.xml" ContentType="application/vnd.openxmlformats-officedocument.presentationml.notesSlide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6.xml" ContentType="application/vnd.openxmlformats-officedocument.presentationml.tags+xml"/>
  <Override PartName="/ppt/notesSlides/notesSlide12.xml" ContentType="application/vnd.openxmlformats-officedocument.presentationml.notesSlide+xml"/>
  <Override PartName="/ppt/tags/tag7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8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7" r:id="rId4"/>
    <p:sldId id="259" r:id="rId5"/>
    <p:sldId id="260" r:id="rId6"/>
    <p:sldId id="262" r:id="rId7"/>
    <p:sldId id="263" r:id="rId8"/>
    <p:sldId id="264" r:id="rId9"/>
    <p:sldId id="276" r:id="rId10"/>
    <p:sldId id="275" r:id="rId11"/>
    <p:sldId id="27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44" autoAdjust="0"/>
    <p:restoredTop sz="53561" autoAdjust="0"/>
  </p:normalViewPr>
  <p:slideViewPr>
    <p:cSldViewPr snapToGrid="0">
      <p:cViewPr varScale="1">
        <p:scale>
          <a:sx n="59" d="100"/>
          <a:sy n="59" d="100"/>
        </p:scale>
        <p:origin x="180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319B1-620A-4413-B6A8-C646AA1FD521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AAF6A-348F-412A-B2CE-E19B15394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1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416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58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51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3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946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646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60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937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602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334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0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588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38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36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5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36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20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39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667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6AAF6A-348F-412A-B2CE-E19B153941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86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1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8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10972800" y="635635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C8149F1A-B585-428B-A6E9-ADAF54E9FD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679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6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4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7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5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32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7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11E30-9832-4A06-85EC-2F760EA939CB}" type="datetimeFigureOut">
              <a:rPr lang="en-US" smtClean="0"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E1AD5-CA4D-49CD-BF60-CD28FCC9B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8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17563"/>
            <a:ext cx="9144000" cy="2387600"/>
          </a:xfrm>
        </p:spPr>
        <p:txBody>
          <a:bodyPr/>
          <a:lstStyle/>
          <a:p>
            <a:r>
              <a:rPr lang="en-US" dirty="0"/>
              <a:t>RDMA over Commodity Ethernet at Scale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3882" y="3605892"/>
            <a:ext cx="9144000" cy="979712"/>
          </a:xfrm>
        </p:spPr>
        <p:txBody>
          <a:bodyPr>
            <a:normAutofit lnSpcReduction="10000"/>
          </a:bodyPr>
          <a:lstStyle/>
          <a:p>
            <a:r>
              <a:rPr lang="en-US" sz="2900" dirty="0"/>
              <a:t>Chuanxiong Guo, Haitao Wu, Zhong Deng, Gaurav Soni, </a:t>
            </a:r>
          </a:p>
          <a:p>
            <a:r>
              <a:rPr lang="en-US" sz="2900" dirty="0"/>
              <a:t>Jianxi Ye, Jitendra Padhye, Marina Lipshteyn</a:t>
            </a:r>
          </a:p>
          <a:p>
            <a:endParaRPr lang="en-US" dirty="0"/>
          </a:p>
          <a:p>
            <a:endParaRPr lang="en-US" sz="2900" dirty="0"/>
          </a:p>
          <a:p>
            <a:endParaRPr lang="en-US" sz="29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03882" y="5888661"/>
            <a:ext cx="9144000" cy="945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ACM SIGCOMM 2016</a:t>
            </a:r>
          </a:p>
          <a:p>
            <a:r>
              <a:rPr lang="en-US" sz="2900" dirty="0"/>
              <a:t>August 24 2016</a:t>
            </a:r>
          </a:p>
          <a:p>
            <a:endParaRPr lang="en-US" sz="29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182" y="5016408"/>
            <a:ext cx="205740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716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Straight Arrow Connector 145"/>
          <p:cNvCxnSpPr>
            <a:stCxn id="61" idx="2"/>
          </p:cNvCxnSpPr>
          <p:nvPr/>
        </p:nvCxnSpPr>
        <p:spPr>
          <a:xfrm flipH="1">
            <a:off x="2212647" y="5513907"/>
            <a:ext cx="7705" cy="68459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665030" y="1203225"/>
            <a:ext cx="2108200" cy="1079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96349" y="2052822"/>
            <a:ext cx="266700" cy="4759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12831" y="2061229"/>
            <a:ext cx="266700" cy="4750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39679" y="2040218"/>
            <a:ext cx="266700" cy="4786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871530" y="2039381"/>
            <a:ext cx="266700" cy="4757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690367" y="1204628"/>
            <a:ext cx="2108200" cy="1079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299506" y="2038549"/>
            <a:ext cx="266700" cy="47529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46457" y="2036963"/>
            <a:ext cx="266700" cy="48270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294053" y="2016237"/>
            <a:ext cx="266700" cy="50641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26794" y="2016237"/>
            <a:ext cx="266700" cy="5064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665030" y="3923831"/>
            <a:ext cx="2108200" cy="1079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93680" y="3677785"/>
            <a:ext cx="266700" cy="477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06330" y="3687023"/>
            <a:ext cx="266700" cy="4441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274405" y="3676147"/>
            <a:ext cx="266700" cy="4842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890580" y="3677786"/>
            <a:ext cx="266700" cy="4854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690366" y="3925234"/>
            <a:ext cx="3428983" cy="1079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293680" y="4764251"/>
            <a:ext cx="266700" cy="513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906330" y="4769197"/>
            <a:ext cx="266700" cy="5086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87657" y="4789057"/>
            <a:ext cx="266700" cy="4887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890580" y="4769197"/>
            <a:ext cx="266700" cy="5086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279048" y="3663567"/>
            <a:ext cx="266700" cy="4996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891698" y="3668077"/>
            <a:ext cx="266700" cy="48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299529" y="3673088"/>
            <a:ext cx="266700" cy="5138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917360" y="3673088"/>
            <a:ext cx="266700" cy="513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279048" y="4789058"/>
            <a:ext cx="266700" cy="4887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891698" y="4789059"/>
            <a:ext cx="266700" cy="4887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312781" y="4808864"/>
            <a:ext cx="266700" cy="4689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943864" y="4789058"/>
            <a:ext cx="266700" cy="4887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907273" y="4093510"/>
            <a:ext cx="266700" cy="201612"/>
          </a:xfrm>
          <a:prstGeom prst="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275993" y="3669644"/>
            <a:ext cx="266700" cy="201612"/>
          </a:xfrm>
          <a:prstGeom prst="rect">
            <a:avLst/>
          </a:prstGeom>
          <a:solidFill>
            <a:srgbClr val="00B0F0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907899" y="3692558"/>
            <a:ext cx="266700" cy="201612"/>
          </a:xfrm>
          <a:prstGeom prst="rect">
            <a:avLst/>
          </a:prstGeom>
          <a:solidFill>
            <a:schemeClr val="tx1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291450" y="4769197"/>
            <a:ext cx="266700" cy="201612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906858" y="5074783"/>
            <a:ext cx="266700" cy="201612"/>
          </a:xfrm>
          <a:prstGeom prst="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890591" y="5072636"/>
            <a:ext cx="266700" cy="201612"/>
          </a:xfrm>
          <a:prstGeom prst="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946457" y="2316746"/>
            <a:ext cx="266700" cy="201612"/>
          </a:xfrm>
          <a:prstGeom prst="rect">
            <a:avLst/>
          </a:prstGeom>
          <a:solidFill>
            <a:srgbClr val="00B0F0"/>
          </a:solidFill>
          <a:ln>
            <a:solidFill>
              <a:srgbClr val="92D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293810" y="2027025"/>
            <a:ext cx="266700" cy="201612"/>
          </a:xfrm>
          <a:prstGeom prst="rect">
            <a:avLst/>
          </a:prstGeom>
          <a:solidFill>
            <a:srgbClr val="00B0F0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281926" y="3865827"/>
            <a:ext cx="266700" cy="201612"/>
          </a:xfrm>
          <a:prstGeom prst="rect">
            <a:avLst/>
          </a:prstGeom>
          <a:solidFill>
            <a:srgbClr val="7030A0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917269" y="3874700"/>
            <a:ext cx="266700" cy="201612"/>
          </a:xfrm>
          <a:prstGeom prst="rect">
            <a:avLst/>
          </a:prstGeom>
          <a:solidFill>
            <a:srgbClr val="7030A0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917360" y="3671929"/>
            <a:ext cx="266700" cy="201612"/>
          </a:xfrm>
          <a:prstGeom prst="rect">
            <a:avLst/>
          </a:prstGeom>
          <a:solidFill>
            <a:srgbClr val="00B0F0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312308" y="4808864"/>
            <a:ext cx="266700" cy="201612"/>
          </a:xfrm>
          <a:prstGeom prst="rect">
            <a:avLst/>
          </a:prstGeom>
          <a:solidFill>
            <a:srgbClr val="00B0F0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989971" y="1203225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044036" y="1172236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Lb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89972" y="3927848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035074" y="3925790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T1</a:t>
            </a:r>
          </a:p>
        </p:txBody>
      </p:sp>
      <p:cxnSp>
        <p:nvCxnSpPr>
          <p:cNvPr id="52" name="Straight Arrow Connector 51"/>
          <p:cNvCxnSpPr>
            <a:stCxn id="66" idx="2"/>
          </p:cNvCxnSpPr>
          <p:nvPr/>
        </p:nvCxnSpPr>
        <p:spPr>
          <a:xfrm flipH="1">
            <a:off x="2211677" y="2607155"/>
            <a:ext cx="1977" cy="775798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0" idx="0"/>
            <a:endCxn id="56" idx="2"/>
          </p:cNvCxnSpPr>
          <p:nvPr/>
        </p:nvCxnSpPr>
        <p:spPr>
          <a:xfrm flipV="1">
            <a:off x="3219457" y="2598694"/>
            <a:ext cx="3017984" cy="814844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7234896" y="2604217"/>
            <a:ext cx="10186" cy="839510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62" idx="2"/>
          </p:cNvCxnSpPr>
          <p:nvPr/>
        </p:nvCxnSpPr>
        <p:spPr>
          <a:xfrm flipH="1" flipV="1">
            <a:off x="3198452" y="2614241"/>
            <a:ext cx="2956770" cy="775346"/>
          </a:xfrm>
          <a:prstGeom prst="straightConnector1">
            <a:avLst/>
          </a:prstGeom>
          <a:ln w="412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839526" y="1633957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824391" y="3402528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847011" y="3400387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5819641" y="3426306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2821542" y="3413538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822437" y="4463669"/>
            <a:ext cx="795829" cy="105023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2800537" y="1649504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840269" y="1637906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6850812" y="4496654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815739" y="1642418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793441" y="4498945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942961" y="6190731"/>
            <a:ext cx="552930" cy="55293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S1</a:t>
            </a:r>
            <a:endParaRPr lang="en-US" dirty="0"/>
          </a:p>
        </p:txBody>
      </p:sp>
      <p:sp>
        <p:nvSpPr>
          <p:cNvPr id="69" name="Oval 68"/>
          <p:cNvSpPr/>
          <p:nvPr/>
        </p:nvSpPr>
        <p:spPr>
          <a:xfrm>
            <a:off x="2929081" y="6198499"/>
            <a:ext cx="552930" cy="55293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S2</a:t>
            </a:r>
            <a:endParaRPr lang="en-US" dirty="0"/>
          </a:p>
        </p:txBody>
      </p:sp>
      <p:sp>
        <p:nvSpPr>
          <p:cNvPr id="70" name="Oval 69"/>
          <p:cNvSpPr/>
          <p:nvPr/>
        </p:nvSpPr>
        <p:spPr>
          <a:xfrm>
            <a:off x="5920322" y="6190731"/>
            <a:ext cx="552930" cy="55293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S3</a:t>
            </a:r>
            <a:endParaRPr lang="en-US" dirty="0"/>
          </a:p>
        </p:txBody>
      </p:sp>
      <p:sp>
        <p:nvSpPr>
          <p:cNvPr id="71" name="Oval 70"/>
          <p:cNvSpPr/>
          <p:nvPr/>
        </p:nvSpPr>
        <p:spPr>
          <a:xfrm>
            <a:off x="6973150" y="6198499"/>
            <a:ext cx="552930" cy="55293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S4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898753" y="6224799"/>
            <a:ext cx="785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Server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3020672" y="5305651"/>
            <a:ext cx="3258" cy="42895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6025048" y="5152071"/>
            <a:ext cx="6350" cy="58253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7080497" y="5178021"/>
            <a:ext cx="0" cy="51532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943864" y="5076685"/>
            <a:ext cx="266700" cy="201612"/>
          </a:xfrm>
          <a:prstGeom prst="rect">
            <a:avLst/>
          </a:prstGeom>
          <a:solidFill>
            <a:srgbClr val="7030A0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1798618" y="4393553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p0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2803974" y="4401618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p1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1827847" y="3325991"/>
            <a:ext cx="425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p2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2805745" y="3325991"/>
            <a:ext cx="4219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p3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5819641" y="443330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p0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6870539" y="4431568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p1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5775475" y="3348632"/>
            <a:ext cx="424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p3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6863258" y="3366445"/>
            <a:ext cx="423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p4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5855534" y="1574132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p0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6844495" y="1614952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p1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1816094" y="162356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p0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2857508" y="1632948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p1</a:t>
            </a:r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10445760" y="3712039"/>
            <a:ext cx="266109" cy="455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0441078" y="4460790"/>
            <a:ext cx="292876" cy="4941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10842449" y="4359984"/>
            <a:ext cx="777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Egress</a:t>
            </a:r>
          </a:p>
          <a:p>
            <a:r>
              <a:rPr lang="en-US" dirty="0"/>
              <a:t>port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0842449" y="3610919"/>
            <a:ext cx="8452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Ingress</a:t>
            </a:r>
          </a:p>
          <a:p>
            <a:r>
              <a:rPr lang="en-US" dirty="0"/>
              <a:t>port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888522" y="5078629"/>
            <a:ext cx="266700" cy="201612"/>
          </a:xfrm>
          <a:prstGeom prst="rect">
            <a:avLst/>
          </a:prstGeom>
          <a:solidFill>
            <a:srgbClr val="7030A0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9" name="Straight Arrow Connector 138"/>
          <p:cNvCxnSpPr/>
          <p:nvPr/>
        </p:nvCxnSpPr>
        <p:spPr>
          <a:xfrm>
            <a:off x="2017717" y="5291165"/>
            <a:ext cx="4872" cy="49421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Oval 174"/>
          <p:cNvSpPr/>
          <p:nvPr/>
        </p:nvSpPr>
        <p:spPr>
          <a:xfrm>
            <a:off x="5646958" y="2888285"/>
            <a:ext cx="381000" cy="381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76" name="Oval 175"/>
          <p:cNvSpPr/>
          <p:nvPr/>
        </p:nvSpPr>
        <p:spPr>
          <a:xfrm>
            <a:off x="7352556" y="2774797"/>
            <a:ext cx="381000" cy="381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77" name="Oval 176"/>
          <p:cNvSpPr/>
          <p:nvPr/>
        </p:nvSpPr>
        <p:spPr>
          <a:xfrm>
            <a:off x="3309738" y="2878015"/>
            <a:ext cx="381000" cy="381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78" name="Oval 177"/>
          <p:cNvSpPr/>
          <p:nvPr/>
        </p:nvSpPr>
        <p:spPr>
          <a:xfrm>
            <a:off x="1764818" y="2751724"/>
            <a:ext cx="381000" cy="381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48025" y="2428699"/>
            <a:ext cx="1841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PFC pause frames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299048" y="2065698"/>
            <a:ext cx="266700" cy="201612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ultiply 2"/>
          <p:cNvSpPr/>
          <p:nvPr/>
        </p:nvSpPr>
        <p:spPr>
          <a:xfrm>
            <a:off x="3463168" y="6299167"/>
            <a:ext cx="272992" cy="408146"/>
          </a:xfrm>
          <a:prstGeom prst="mathMultiply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Multiply 105"/>
          <p:cNvSpPr/>
          <p:nvPr/>
        </p:nvSpPr>
        <p:spPr>
          <a:xfrm>
            <a:off x="6456862" y="6241134"/>
            <a:ext cx="272992" cy="408146"/>
          </a:xfrm>
          <a:prstGeom prst="mathMultiply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9" name="Straight Arrow Connector 108"/>
          <p:cNvCxnSpPr>
            <a:stCxn id="65" idx="2"/>
            <a:endCxn id="71" idx="0"/>
          </p:cNvCxnSpPr>
          <p:nvPr/>
        </p:nvCxnSpPr>
        <p:spPr>
          <a:xfrm>
            <a:off x="7248727" y="5461391"/>
            <a:ext cx="888" cy="73710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2872275" y="2317660"/>
            <a:ext cx="266700" cy="201612"/>
          </a:xfrm>
          <a:prstGeom prst="rect">
            <a:avLst/>
          </a:prstGeom>
          <a:solidFill>
            <a:srgbClr val="7030A0"/>
          </a:solidFill>
          <a:ln>
            <a:solidFill>
              <a:srgbClr val="92D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8462884" y="4838142"/>
            <a:ext cx="266700" cy="4689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8093967" y="4818336"/>
            <a:ext cx="266700" cy="4887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/>
          <p:cNvSpPr txBox="1"/>
          <p:nvPr/>
        </p:nvSpPr>
        <p:spPr>
          <a:xfrm>
            <a:off x="8020642" y="446084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p2</a:t>
            </a:r>
            <a:endParaRPr lang="en-US" dirty="0"/>
          </a:p>
        </p:txBody>
      </p:sp>
      <p:sp>
        <p:nvSpPr>
          <p:cNvPr id="126" name="Rectangle 125"/>
          <p:cNvSpPr/>
          <p:nvPr/>
        </p:nvSpPr>
        <p:spPr>
          <a:xfrm>
            <a:off x="2294407" y="4975276"/>
            <a:ext cx="266700" cy="201612"/>
          </a:xfrm>
          <a:prstGeom prst="rect">
            <a:avLst/>
          </a:prstGeom>
          <a:solidFill>
            <a:srgbClr val="7030A0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1906232" y="3901186"/>
            <a:ext cx="266700" cy="201612"/>
          </a:xfrm>
          <a:prstGeom prst="rect">
            <a:avLst/>
          </a:prstGeom>
          <a:solidFill>
            <a:srgbClr val="7030A0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2296349" y="2274376"/>
            <a:ext cx="266700" cy="201612"/>
          </a:xfrm>
          <a:prstGeom prst="rect">
            <a:avLst/>
          </a:prstGeom>
          <a:solidFill>
            <a:srgbClr val="7030A0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2871662" y="2107504"/>
            <a:ext cx="266700" cy="201612"/>
          </a:xfrm>
          <a:prstGeom prst="rect">
            <a:avLst/>
          </a:prstGeom>
          <a:solidFill>
            <a:schemeClr val="tx1"/>
          </a:solidFill>
          <a:ln>
            <a:solidFill>
              <a:srgbClr val="92D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6278065" y="3671929"/>
            <a:ext cx="266700" cy="201612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8096418" y="4819439"/>
            <a:ext cx="266700" cy="201612"/>
          </a:xfrm>
          <a:prstGeom prst="rect">
            <a:avLst/>
          </a:prstGeom>
          <a:solidFill>
            <a:schemeClr val="tx1"/>
          </a:solidFill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8115725" y="6168742"/>
            <a:ext cx="552930" cy="55293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S5</a:t>
            </a:r>
            <a:endParaRPr lang="en-US" dirty="0"/>
          </a:p>
        </p:txBody>
      </p:sp>
      <p:sp>
        <p:nvSpPr>
          <p:cNvPr id="134" name="Rectangle 133"/>
          <p:cNvSpPr/>
          <p:nvPr/>
        </p:nvSpPr>
        <p:spPr>
          <a:xfrm>
            <a:off x="8093448" y="5021184"/>
            <a:ext cx="266700" cy="20161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7992003" y="4600845"/>
            <a:ext cx="795829" cy="96473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4714380" y="5465658"/>
            <a:ext cx="1289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Packet drop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8462884" y="3171184"/>
            <a:ext cx="1626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Congested port</a:t>
            </a:r>
          </a:p>
        </p:txBody>
      </p:sp>
      <p:cxnSp>
        <p:nvCxnSpPr>
          <p:cNvPr id="143" name="Straight Arrow Connector 142"/>
          <p:cNvCxnSpPr/>
          <p:nvPr/>
        </p:nvCxnSpPr>
        <p:spPr>
          <a:xfrm flipH="1">
            <a:off x="8360148" y="3608562"/>
            <a:ext cx="381640" cy="11452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Rectangle 147"/>
          <p:cNvSpPr/>
          <p:nvPr/>
        </p:nvSpPr>
        <p:spPr>
          <a:xfrm>
            <a:off x="8093258" y="5208191"/>
            <a:ext cx="266700" cy="20161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Multiply 148"/>
          <p:cNvSpPr/>
          <p:nvPr/>
        </p:nvSpPr>
        <p:spPr>
          <a:xfrm>
            <a:off x="10460962" y="5292585"/>
            <a:ext cx="272992" cy="408146"/>
          </a:xfrm>
          <a:prstGeom prst="mathMultiply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/>
          <p:cNvSpPr txBox="1"/>
          <p:nvPr/>
        </p:nvSpPr>
        <p:spPr>
          <a:xfrm>
            <a:off x="10846487" y="5210777"/>
            <a:ext cx="881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Dead server</a:t>
            </a:r>
          </a:p>
        </p:txBody>
      </p:sp>
      <p:cxnSp>
        <p:nvCxnSpPr>
          <p:cNvPr id="145" name="Straight Connector 144"/>
          <p:cNvCxnSpPr>
            <a:stCxn id="57" idx="0"/>
            <a:endCxn id="66" idx="2"/>
          </p:cNvCxnSpPr>
          <p:nvPr/>
        </p:nvCxnSpPr>
        <p:spPr>
          <a:xfrm flipH="1" flipV="1">
            <a:off x="2213654" y="2607155"/>
            <a:ext cx="8652" cy="795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stCxn id="60" idx="0"/>
            <a:endCxn id="56" idx="2"/>
          </p:cNvCxnSpPr>
          <p:nvPr/>
        </p:nvCxnSpPr>
        <p:spPr>
          <a:xfrm flipV="1">
            <a:off x="3219457" y="2598694"/>
            <a:ext cx="3017984" cy="814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stCxn id="62" idx="2"/>
            <a:endCxn id="59" idx="0"/>
          </p:cNvCxnSpPr>
          <p:nvPr/>
        </p:nvCxnSpPr>
        <p:spPr>
          <a:xfrm>
            <a:off x="3198452" y="2614241"/>
            <a:ext cx="3019104" cy="812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58" idx="0"/>
            <a:endCxn id="63" idx="2"/>
          </p:cNvCxnSpPr>
          <p:nvPr/>
        </p:nvCxnSpPr>
        <p:spPr>
          <a:xfrm flipH="1" flipV="1">
            <a:off x="7238184" y="2602643"/>
            <a:ext cx="6742" cy="797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61" idx="2"/>
            <a:endCxn id="68" idx="0"/>
          </p:cNvCxnSpPr>
          <p:nvPr/>
        </p:nvCxnSpPr>
        <p:spPr>
          <a:xfrm flipH="1">
            <a:off x="2219426" y="5513907"/>
            <a:ext cx="926" cy="676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65" idx="2"/>
          </p:cNvCxnSpPr>
          <p:nvPr/>
        </p:nvCxnSpPr>
        <p:spPr>
          <a:xfrm>
            <a:off x="7248727" y="5461391"/>
            <a:ext cx="888" cy="737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stCxn id="184" idx="2"/>
            <a:endCxn id="69" idx="0"/>
          </p:cNvCxnSpPr>
          <p:nvPr/>
        </p:nvCxnSpPr>
        <p:spPr>
          <a:xfrm flipH="1">
            <a:off x="3205546" y="5523821"/>
            <a:ext cx="3318" cy="674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67" idx="2"/>
            <a:endCxn id="70" idx="0"/>
          </p:cNvCxnSpPr>
          <p:nvPr/>
        </p:nvCxnSpPr>
        <p:spPr>
          <a:xfrm>
            <a:off x="6191356" y="5463682"/>
            <a:ext cx="5431" cy="727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stCxn id="140" idx="2"/>
            <a:endCxn id="133" idx="0"/>
          </p:cNvCxnSpPr>
          <p:nvPr/>
        </p:nvCxnSpPr>
        <p:spPr>
          <a:xfrm>
            <a:off x="8389918" y="5565582"/>
            <a:ext cx="2272" cy="603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>
            <a:off x="10587516" y="5992079"/>
            <a:ext cx="6831" cy="55248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10846487" y="5945156"/>
            <a:ext cx="1173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PFC pause frames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8782682" y="813244"/>
            <a:ext cx="266700" cy="201612"/>
          </a:xfrm>
          <a:prstGeom prst="rect">
            <a:avLst/>
          </a:prstGeom>
          <a:solidFill>
            <a:srgbClr val="7030A0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9250855" y="758880"/>
            <a:ext cx="2420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Path: {S1, T0, La, T1, S3}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8782682" y="1256096"/>
            <a:ext cx="266700" cy="201612"/>
          </a:xfrm>
          <a:prstGeom prst="rect">
            <a:avLst/>
          </a:prstGeom>
          <a:solidFill>
            <a:schemeClr val="tx1"/>
          </a:solidFill>
          <a:ln>
            <a:solidFill>
              <a:srgbClr val="92D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TextBox 136"/>
          <p:cNvSpPr txBox="1"/>
          <p:nvPr/>
        </p:nvSpPr>
        <p:spPr>
          <a:xfrm>
            <a:off x="9267531" y="1172236"/>
            <a:ext cx="2420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Path: {S1, T0, La, T1, S5}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8783462" y="1742975"/>
            <a:ext cx="266700" cy="201612"/>
          </a:xfrm>
          <a:prstGeom prst="rect">
            <a:avLst/>
          </a:prstGeom>
          <a:solidFill>
            <a:srgbClr val="00B0F0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143"/>
          <p:cNvSpPr txBox="1"/>
          <p:nvPr/>
        </p:nvSpPr>
        <p:spPr>
          <a:xfrm>
            <a:off x="9267531" y="1648250"/>
            <a:ext cx="2431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Path: {S4, T1, Lb, T0, S2}</a:t>
            </a:r>
          </a:p>
        </p:txBody>
      </p:sp>
      <p:sp>
        <p:nvSpPr>
          <p:cNvPr id="147" name="Title 1"/>
          <p:cNvSpPr>
            <a:spLocks noGrp="1"/>
          </p:cNvSpPr>
          <p:nvPr>
            <p:ph type="title"/>
          </p:nvPr>
        </p:nvSpPr>
        <p:spPr>
          <a:xfrm>
            <a:off x="326849" y="69238"/>
            <a:ext cx="4016551" cy="1089872"/>
          </a:xfrm>
        </p:spPr>
        <p:txBody>
          <a:bodyPr/>
          <a:lstStyle/>
          <a:p>
            <a:r>
              <a:rPr lang="en-US" dirty="0"/>
              <a:t>PFC deadlock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2810949" y="4473583"/>
            <a:ext cx="795829" cy="105023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Freeform 212"/>
          <p:cNvSpPr/>
          <p:nvPr/>
        </p:nvSpPr>
        <p:spPr>
          <a:xfrm>
            <a:off x="2208197" y="2477901"/>
            <a:ext cx="4997483" cy="1182574"/>
          </a:xfrm>
          <a:custGeom>
            <a:avLst/>
            <a:gdLst>
              <a:gd name="connsiteX0" fmla="*/ 4025335 w 4997483"/>
              <a:gd name="connsiteY0" fmla="*/ 1001279 h 1182574"/>
              <a:gd name="connsiteX1" fmla="*/ 1137169 w 4997483"/>
              <a:gd name="connsiteY1" fmla="*/ 187240 h 1182574"/>
              <a:gd name="connsiteX2" fmla="*/ 111257 w 4997483"/>
              <a:gd name="connsiteY2" fmla="*/ 75728 h 1182574"/>
              <a:gd name="connsiteX3" fmla="*/ 33198 w 4997483"/>
              <a:gd name="connsiteY3" fmla="*/ 432567 h 1182574"/>
              <a:gd name="connsiteX4" fmla="*/ 55501 w 4997483"/>
              <a:gd name="connsiteY4" fmla="*/ 1101640 h 1182574"/>
              <a:gd name="connsiteX5" fmla="*/ 657666 w 4997483"/>
              <a:gd name="connsiteY5" fmla="*/ 1090489 h 1182574"/>
              <a:gd name="connsiteX6" fmla="*/ 1605520 w 4997483"/>
              <a:gd name="connsiteY6" fmla="*/ 845162 h 1182574"/>
              <a:gd name="connsiteX7" fmla="*/ 4069940 w 4997483"/>
              <a:gd name="connsiteY7" fmla="*/ 131484 h 1182574"/>
              <a:gd name="connsiteX8" fmla="*/ 4382174 w 4997483"/>
              <a:gd name="connsiteY8" fmla="*/ 8821 h 1182574"/>
              <a:gd name="connsiteX9" fmla="*/ 4861676 w 4997483"/>
              <a:gd name="connsiteY9" fmla="*/ 64577 h 1182574"/>
              <a:gd name="connsiteX10" fmla="*/ 4962037 w 4997483"/>
              <a:gd name="connsiteY10" fmla="*/ 499475 h 1182574"/>
              <a:gd name="connsiteX11" fmla="*/ 4962037 w 4997483"/>
              <a:gd name="connsiteY11" fmla="*/ 1068187 h 1182574"/>
              <a:gd name="connsiteX12" fmla="*/ 4538291 w 4997483"/>
              <a:gd name="connsiteY12" fmla="*/ 1179699 h 1182574"/>
              <a:gd name="connsiteX13" fmla="*/ 4025335 w 4997483"/>
              <a:gd name="connsiteY13" fmla="*/ 1001279 h 118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97483" h="1182574">
                <a:moveTo>
                  <a:pt x="4025335" y="1001279"/>
                </a:moveTo>
                <a:cubicBezTo>
                  <a:pt x="3458481" y="835869"/>
                  <a:pt x="1789515" y="341498"/>
                  <a:pt x="1137169" y="187240"/>
                </a:cubicBezTo>
                <a:cubicBezTo>
                  <a:pt x="484823" y="32982"/>
                  <a:pt x="295252" y="34840"/>
                  <a:pt x="111257" y="75728"/>
                </a:cubicBezTo>
                <a:cubicBezTo>
                  <a:pt x="-72738" y="116616"/>
                  <a:pt x="42491" y="261582"/>
                  <a:pt x="33198" y="432567"/>
                </a:cubicBezTo>
                <a:cubicBezTo>
                  <a:pt x="23905" y="603552"/>
                  <a:pt x="-48577" y="991986"/>
                  <a:pt x="55501" y="1101640"/>
                </a:cubicBezTo>
                <a:cubicBezTo>
                  <a:pt x="159579" y="1211294"/>
                  <a:pt x="399329" y="1133235"/>
                  <a:pt x="657666" y="1090489"/>
                </a:cubicBezTo>
                <a:cubicBezTo>
                  <a:pt x="916003" y="1047743"/>
                  <a:pt x="1605520" y="845162"/>
                  <a:pt x="1605520" y="845162"/>
                </a:cubicBezTo>
                <a:lnTo>
                  <a:pt x="4069940" y="131484"/>
                </a:lnTo>
                <a:cubicBezTo>
                  <a:pt x="4532716" y="-7906"/>
                  <a:pt x="4250218" y="19972"/>
                  <a:pt x="4382174" y="8821"/>
                </a:cubicBezTo>
                <a:cubicBezTo>
                  <a:pt x="4514130" y="-2330"/>
                  <a:pt x="4765032" y="-17199"/>
                  <a:pt x="4861676" y="64577"/>
                </a:cubicBezTo>
                <a:cubicBezTo>
                  <a:pt x="4958320" y="146353"/>
                  <a:pt x="4945310" y="332207"/>
                  <a:pt x="4962037" y="499475"/>
                </a:cubicBezTo>
                <a:cubicBezTo>
                  <a:pt x="4978764" y="666743"/>
                  <a:pt x="5032661" y="954816"/>
                  <a:pt x="4962037" y="1068187"/>
                </a:cubicBezTo>
                <a:cubicBezTo>
                  <a:pt x="4891413" y="1181558"/>
                  <a:pt x="4688832" y="1188992"/>
                  <a:pt x="4538291" y="1179699"/>
                </a:cubicBezTo>
                <a:cubicBezTo>
                  <a:pt x="4387750" y="1170406"/>
                  <a:pt x="4592189" y="1166689"/>
                  <a:pt x="4025335" y="1001279"/>
                </a:cubicBezTo>
                <a:close/>
              </a:path>
            </a:pathLst>
          </a:custGeom>
          <a:solidFill>
            <a:schemeClr val="accent1">
              <a:alpha val="0"/>
            </a:schemeClr>
          </a:solidFill>
          <a:ln w="635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587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45" grpId="0" animBg="1"/>
      <p:bldP spid="46" grpId="0" animBg="1"/>
      <p:bldP spid="47" grpId="0" animBg="1"/>
      <p:bldP spid="43" grpId="0" animBg="1"/>
      <p:bldP spid="105" grpId="0" animBg="1"/>
      <p:bldP spid="110" grpId="0" animBg="1"/>
      <p:bldP spid="126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2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PFC 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PFC deadlock root cause: the interaction between the PFC flow control and the Ethernet packet flooding</a:t>
            </a:r>
          </a:p>
          <a:p>
            <a:r>
              <a:rPr lang="en-US" dirty="0"/>
              <a:t>Solution: drop the lossless packets if the ARP entry is incomplete</a:t>
            </a:r>
          </a:p>
          <a:p>
            <a:r>
              <a:rPr lang="en-US" dirty="0"/>
              <a:t>Recommendation: do not flood or multicast for lossless traffic</a:t>
            </a:r>
          </a:p>
          <a:p>
            <a:r>
              <a:rPr lang="en-US" dirty="0"/>
              <a:t>Call for action: more research on deadlocks</a:t>
            </a:r>
          </a:p>
        </p:txBody>
      </p:sp>
    </p:spTree>
    <p:extLst>
      <p:ext uri="{BB962C8B-B14F-4D97-AF65-F5344CB8AC3E}">
        <p14:creationId xmlns:p14="http://schemas.microsoft.com/office/powerpoint/2010/main" val="1496486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425" y="283831"/>
            <a:ext cx="10515600" cy="1325563"/>
          </a:xfrm>
        </p:spPr>
        <p:txBody>
          <a:bodyPr/>
          <a:lstStyle/>
          <a:p>
            <a:r>
              <a:rPr lang="en-US" dirty="0"/>
              <a:t>NIC PFC pause frame storm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761" y="1738253"/>
            <a:ext cx="4590363" cy="4729159"/>
          </a:xfrm>
        </p:spPr>
        <p:txBody>
          <a:bodyPr/>
          <a:lstStyle/>
          <a:p>
            <a:r>
              <a:rPr lang="en-US" dirty="0"/>
              <a:t>A malfunctioning NIC may block the whole network</a:t>
            </a:r>
          </a:p>
          <a:p>
            <a:r>
              <a:rPr lang="en-US" dirty="0"/>
              <a:t>PFC pause frame storms </a:t>
            </a:r>
            <a:r>
              <a:rPr lang="en-US" altLang="zh-CN" dirty="0"/>
              <a:t>caused several incidents </a:t>
            </a:r>
          </a:p>
          <a:p>
            <a:r>
              <a:rPr lang="en-US" dirty="0"/>
              <a:t>Solution: watchdogs at both NIC and switch sides to stop the storm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13757" y="4887533"/>
            <a:ext cx="612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65089" y="3864040"/>
            <a:ext cx="1086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Leaf layer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80515" y="2361739"/>
            <a:ext cx="1211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Spine layer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271530" y="5678412"/>
            <a:ext cx="855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servers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917717" y="2452605"/>
            <a:ext cx="1100338" cy="4729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83383" y="2444805"/>
            <a:ext cx="1100338" cy="4729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46711" y="4783901"/>
            <a:ext cx="1100338" cy="47296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46711" y="3757783"/>
            <a:ext cx="1100338" cy="4729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84193" y="3757783"/>
            <a:ext cx="1100338" cy="4729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42156" y="3296027"/>
            <a:ext cx="2904703" cy="2822073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Rectangle 12"/>
          <p:cNvSpPr/>
          <p:nvPr/>
        </p:nvSpPr>
        <p:spPr>
          <a:xfrm>
            <a:off x="6684193" y="4783901"/>
            <a:ext cx="1100338" cy="47296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480079" y="4783900"/>
            <a:ext cx="1100338" cy="47296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480079" y="3757782"/>
            <a:ext cx="1100338" cy="4729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917560" y="3757782"/>
            <a:ext cx="1100338" cy="4729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284003" y="3296026"/>
            <a:ext cx="2904703" cy="2822073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Rectangle 17"/>
          <p:cNvSpPr/>
          <p:nvPr/>
        </p:nvSpPr>
        <p:spPr>
          <a:xfrm>
            <a:off x="9917560" y="4783900"/>
            <a:ext cx="1100338" cy="47296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246711" y="5619855"/>
            <a:ext cx="461024" cy="44126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0</a:t>
            </a:r>
          </a:p>
        </p:txBody>
      </p:sp>
      <p:sp>
        <p:nvSpPr>
          <p:cNvPr id="20" name="Oval 19"/>
          <p:cNvSpPr/>
          <p:nvPr/>
        </p:nvSpPr>
        <p:spPr>
          <a:xfrm>
            <a:off x="5878467" y="5619855"/>
            <a:ext cx="461024" cy="4412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21" name="Oval 20"/>
          <p:cNvSpPr/>
          <p:nvPr/>
        </p:nvSpPr>
        <p:spPr>
          <a:xfrm>
            <a:off x="6684193" y="5619855"/>
            <a:ext cx="461024" cy="4412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22" name="Oval 21"/>
          <p:cNvSpPr/>
          <p:nvPr/>
        </p:nvSpPr>
        <p:spPr>
          <a:xfrm>
            <a:off x="7315948" y="5619855"/>
            <a:ext cx="461024" cy="4412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23" name="Oval 22"/>
          <p:cNvSpPr/>
          <p:nvPr/>
        </p:nvSpPr>
        <p:spPr>
          <a:xfrm>
            <a:off x="8480079" y="5619855"/>
            <a:ext cx="461024" cy="4412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24" name="Oval 23"/>
          <p:cNvSpPr/>
          <p:nvPr/>
        </p:nvSpPr>
        <p:spPr>
          <a:xfrm>
            <a:off x="9111834" y="5619855"/>
            <a:ext cx="461024" cy="4412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5</a:t>
            </a:r>
          </a:p>
        </p:txBody>
      </p:sp>
      <p:sp>
        <p:nvSpPr>
          <p:cNvPr id="25" name="Oval 24"/>
          <p:cNvSpPr/>
          <p:nvPr/>
        </p:nvSpPr>
        <p:spPr>
          <a:xfrm>
            <a:off x="9917560" y="5619855"/>
            <a:ext cx="461024" cy="4412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26" name="Oval 25"/>
          <p:cNvSpPr/>
          <p:nvPr/>
        </p:nvSpPr>
        <p:spPr>
          <a:xfrm>
            <a:off x="10549316" y="5619855"/>
            <a:ext cx="461024" cy="4412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7</a:t>
            </a:r>
          </a:p>
        </p:txBody>
      </p:sp>
      <p:cxnSp>
        <p:nvCxnSpPr>
          <p:cNvPr id="27" name="Straight Arrow Connector 26"/>
          <p:cNvCxnSpPr>
            <a:stCxn id="19" idx="0"/>
          </p:cNvCxnSpPr>
          <p:nvPr/>
        </p:nvCxnSpPr>
        <p:spPr>
          <a:xfrm flipH="1" flipV="1">
            <a:off x="5474496" y="5256865"/>
            <a:ext cx="2726" cy="36298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615716" y="4230747"/>
            <a:ext cx="0" cy="55315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6008969" y="4230747"/>
            <a:ext cx="969835" cy="55315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615716" y="2937341"/>
            <a:ext cx="539968" cy="82555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922748" y="2929544"/>
            <a:ext cx="3527167" cy="82491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9182076" y="2917770"/>
            <a:ext cx="717813" cy="86137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8851732" y="4230747"/>
            <a:ext cx="1" cy="55826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6" idx="2"/>
          </p:cNvCxnSpPr>
          <p:nvPr/>
        </p:nvCxnSpPr>
        <p:spPr>
          <a:xfrm flipH="1">
            <a:off x="9342346" y="4230747"/>
            <a:ext cx="1125383" cy="55315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9275350" y="4247634"/>
            <a:ext cx="1103234" cy="53626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0771836" y="4230747"/>
            <a:ext cx="0" cy="55826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984722" y="4230747"/>
            <a:ext cx="1033333" cy="55315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546460" y="4230747"/>
            <a:ext cx="0" cy="55826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20" idx="0"/>
          </p:cNvCxnSpPr>
          <p:nvPr/>
        </p:nvCxnSpPr>
        <p:spPr>
          <a:xfrm>
            <a:off x="6108979" y="5256865"/>
            <a:ext cx="0" cy="36298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21" idx="0"/>
          </p:cNvCxnSpPr>
          <p:nvPr/>
        </p:nvCxnSpPr>
        <p:spPr>
          <a:xfrm>
            <a:off x="6914705" y="5256865"/>
            <a:ext cx="0" cy="36298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22" idx="0"/>
          </p:cNvCxnSpPr>
          <p:nvPr/>
        </p:nvCxnSpPr>
        <p:spPr>
          <a:xfrm>
            <a:off x="7546460" y="5256865"/>
            <a:ext cx="0" cy="36298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3" idx="0"/>
          </p:cNvCxnSpPr>
          <p:nvPr/>
        </p:nvCxnSpPr>
        <p:spPr>
          <a:xfrm>
            <a:off x="8710590" y="5256865"/>
            <a:ext cx="0" cy="36298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24" idx="0"/>
          </p:cNvCxnSpPr>
          <p:nvPr/>
        </p:nvCxnSpPr>
        <p:spPr>
          <a:xfrm>
            <a:off x="9342346" y="5256865"/>
            <a:ext cx="0" cy="36298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25" idx="0"/>
          </p:cNvCxnSpPr>
          <p:nvPr/>
        </p:nvCxnSpPr>
        <p:spPr>
          <a:xfrm>
            <a:off x="10148072" y="5256865"/>
            <a:ext cx="0" cy="36298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26" idx="0"/>
          </p:cNvCxnSpPr>
          <p:nvPr/>
        </p:nvCxnSpPr>
        <p:spPr>
          <a:xfrm>
            <a:off x="10779828" y="5256865"/>
            <a:ext cx="0" cy="36298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948518" y="6120841"/>
            <a:ext cx="2367429" cy="339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Malfunctioning NIC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6603054" y="2937341"/>
            <a:ext cx="2287416" cy="83733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286185" y="2942456"/>
            <a:ext cx="859032" cy="820441"/>
          </a:xfrm>
          <a:prstGeom prst="line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5" idx="2"/>
          </p:cNvCxnSpPr>
          <p:nvPr/>
        </p:nvCxnSpPr>
        <p:spPr>
          <a:xfrm flipV="1">
            <a:off x="7546460" y="2917770"/>
            <a:ext cx="2187092" cy="836684"/>
          </a:xfrm>
          <a:prstGeom prst="line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894725" y="2942455"/>
            <a:ext cx="3388996" cy="79844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0081594" y="2929543"/>
            <a:ext cx="690242" cy="82491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990859" y="3222973"/>
            <a:ext cx="948517" cy="3390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Podset 0</a:t>
            </a:r>
            <a:endParaRPr lang="en-US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10494625" y="3222973"/>
            <a:ext cx="948517" cy="3390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Podset 1</a:t>
            </a:r>
            <a:endParaRPr lang="en-US" sz="1600" dirty="0"/>
          </a:p>
        </p:txBody>
      </p:sp>
      <p:grpSp>
        <p:nvGrpSpPr>
          <p:cNvPr id="81" name="Group 80"/>
          <p:cNvGrpSpPr/>
          <p:nvPr/>
        </p:nvGrpSpPr>
        <p:grpSpPr>
          <a:xfrm>
            <a:off x="5474496" y="2917770"/>
            <a:ext cx="5305332" cy="2702084"/>
            <a:chOff x="5474496" y="2917770"/>
            <a:chExt cx="5305332" cy="2702084"/>
          </a:xfrm>
        </p:grpSpPr>
        <p:cxnSp>
          <p:nvCxnSpPr>
            <p:cNvPr id="82" name="Straight Arrow Connector 81"/>
            <p:cNvCxnSpPr/>
            <p:nvPr/>
          </p:nvCxnSpPr>
          <p:spPr>
            <a:xfrm flipH="1" flipV="1">
              <a:off x="5474496" y="5256865"/>
              <a:ext cx="2726" cy="36298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5615716" y="4230747"/>
              <a:ext cx="0" cy="553153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flipV="1">
              <a:off x="6008969" y="4230747"/>
              <a:ext cx="969835" cy="553154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 flipV="1">
              <a:off x="5615716" y="2937341"/>
              <a:ext cx="539968" cy="825557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flipV="1">
              <a:off x="5922748" y="2929544"/>
              <a:ext cx="3527167" cy="824911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flipH="1">
              <a:off x="9182076" y="2917770"/>
              <a:ext cx="717813" cy="86137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H="1">
              <a:off x="8851732" y="4230747"/>
              <a:ext cx="1" cy="55826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 flipH="1">
              <a:off x="9342346" y="4230747"/>
              <a:ext cx="1125383" cy="553153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>
              <a:off x="9275350" y="4247634"/>
              <a:ext cx="1103234" cy="536267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10771836" y="4230747"/>
              <a:ext cx="0" cy="55826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5984722" y="4230747"/>
              <a:ext cx="1033333" cy="553153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7546460" y="4230747"/>
              <a:ext cx="0" cy="55826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>
              <a:off x="6108979" y="5256865"/>
              <a:ext cx="0" cy="36298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6914705" y="5256865"/>
              <a:ext cx="0" cy="36298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7546460" y="5256865"/>
              <a:ext cx="0" cy="36298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>
              <a:off x="8710590" y="5256865"/>
              <a:ext cx="0" cy="36298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>
              <a:off x="9342346" y="5256865"/>
              <a:ext cx="0" cy="36298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10148072" y="5256865"/>
              <a:ext cx="0" cy="36298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10779828" y="5256865"/>
              <a:ext cx="0" cy="36298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6603054" y="2937341"/>
              <a:ext cx="2287416" cy="83733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6286185" y="2942456"/>
              <a:ext cx="859032" cy="820441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7546460" y="2917770"/>
              <a:ext cx="2187092" cy="836684"/>
            </a:xfrm>
            <a:prstGeom prst="line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6894725" y="2942455"/>
              <a:ext cx="3388996" cy="79844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>
              <a:off x="10081594" y="2929543"/>
              <a:ext cx="690242" cy="824911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807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The slow-receiver symptom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89494" cy="4351338"/>
          </a:xfrm>
        </p:spPr>
        <p:txBody>
          <a:bodyPr/>
          <a:lstStyle/>
          <a:p>
            <a:r>
              <a:rPr lang="en-US" dirty="0"/>
              <a:t>ToR to NIC is 40Gb/s, NIC to server is 64Gb/s</a:t>
            </a:r>
          </a:p>
          <a:p>
            <a:r>
              <a:rPr lang="en-US" dirty="0"/>
              <a:t>But NICs may generate large number of PFC pause frames</a:t>
            </a:r>
          </a:p>
          <a:p>
            <a:r>
              <a:rPr lang="en-US" dirty="0"/>
              <a:t>Root cause: NIC is resource constrained </a:t>
            </a:r>
          </a:p>
          <a:p>
            <a:r>
              <a:rPr lang="en-US" dirty="0"/>
              <a:t>Mitigation</a:t>
            </a:r>
          </a:p>
          <a:p>
            <a:pPr lvl="1"/>
            <a:r>
              <a:rPr lang="en-US" dirty="0"/>
              <a:t>Large page size for the MTT (memory translation table) entry</a:t>
            </a:r>
          </a:p>
          <a:p>
            <a:pPr lvl="1"/>
            <a:r>
              <a:rPr lang="en-US" dirty="0"/>
              <a:t>Dynamic buffer sharing at the ToR</a:t>
            </a:r>
          </a:p>
        </p:txBody>
      </p:sp>
      <p:sp>
        <p:nvSpPr>
          <p:cNvPr id="4" name="Rectangle 3"/>
          <p:cNvSpPr/>
          <p:nvPr/>
        </p:nvSpPr>
        <p:spPr>
          <a:xfrm>
            <a:off x="6948475" y="2409661"/>
            <a:ext cx="981636" cy="8680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CPU</a:t>
            </a:r>
          </a:p>
        </p:txBody>
      </p:sp>
      <p:sp>
        <p:nvSpPr>
          <p:cNvPr id="5" name="Rectangle 4"/>
          <p:cNvSpPr/>
          <p:nvPr/>
        </p:nvSpPr>
        <p:spPr>
          <a:xfrm>
            <a:off x="8145262" y="2409661"/>
            <a:ext cx="981636" cy="8680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DRAM</a:t>
            </a:r>
          </a:p>
        </p:txBody>
      </p:sp>
      <p:sp>
        <p:nvSpPr>
          <p:cNvPr id="6" name="Rectangle 5"/>
          <p:cNvSpPr/>
          <p:nvPr/>
        </p:nvSpPr>
        <p:spPr>
          <a:xfrm>
            <a:off x="6722250" y="4221235"/>
            <a:ext cx="2816892" cy="13881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514665" y="4485643"/>
            <a:ext cx="981636" cy="8680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ToR</a:t>
            </a:r>
          </a:p>
        </p:txBody>
      </p:sp>
      <p:cxnSp>
        <p:nvCxnSpPr>
          <p:cNvPr id="11" name="Straight Connector 10"/>
          <p:cNvCxnSpPr>
            <a:stCxn id="6" idx="3"/>
            <a:endCxn id="9" idx="1"/>
          </p:cNvCxnSpPr>
          <p:nvPr/>
        </p:nvCxnSpPr>
        <p:spPr>
          <a:xfrm>
            <a:off x="9539142" y="4915328"/>
            <a:ext cx="975523" cy="4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722250" y="2018576"/>
            <a:ext cx="2816892" cy="159104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6" idx="0"/>
            <a:endCxn id="12" idx="2"/>
          </p:cNvCxnSpPr>
          <p:nvPr/>
        </p:nvCxnSpPr>
        <p:spPr>
          <a:xfrm flipV="1">
            <a:off x="8130696" y="3609624"/>
            <a:ext cx="0" cy="6116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593088" y="4149465"/>
            <a:ext cx="8615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QSFP</a:t>
            </a:r>
          </a:p>
          <a:p>
            <a:r>
              <a:rPr lang="en-US" dirty="0"/>
              <a:t>40Gb/s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16140" y="3583166"/>
            <a:ext cx="1800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PCIe</a:t>
            </a:r>
          </a:p>
          <a:p>
            <a:r>
              <a:rPr lang="en-US" dirty="0"/>
              <a:t>Gen3 8x8 64Gb/s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904137" y="4368499"/>
            <a:ext cx="1922429" cy="914400"/>
            <a:chOff x="6904137" y="4368499"/>
            <a:chExt cx="1922429" cy="914400"/>
          </a:xfrm>
        </p:grpSpPr>
        <p:sp>
          <p:nvSpPr>
            <p:cNvPr id="20" name="Rectangle 19"/>
            <p:cNvSpPr/>
            <p:nvPr/>
          </p:nvSpPr>
          <p:spPr>
            <a:xfrm>
              <a:off x="8273890" y="4368822"/>
              <a:ext cx="552676" cy="4470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MTT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904137" y="4368499"/>
              <a:ext cx="9144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046139" y="4472631"/>
              <a:ext cx="732618" cy="4470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WQEs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121342" y="4877722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QPC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9097255" y="5609421"/>
            <a:ext cx="51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NIC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656517" y="1691336"/>
            <a:ext cx="785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9636594" y="4315208"/>
            <a:ext cx="2270111" cy="1574791"/>
            <a:chOff x="9636594" y="4315208"/>
            <a:chExt cx="2270111" cy="1574791"/>
          </a:xfrm>
        </p:grpSpPr>
        <p:cxnSp>
          <p:nvCxnSpPr>
            <p:cNvPr id="19" name="Straight Arrow Connector 18"/>
            <p:cNvCxnSpPr/>
            <p:nvPr/>
          </p:nvCxnSpPr>
          <p:spPr>
            <a:xfrm flipV="1">
              <a:off x="9636594" y="5022053"/>
              <a:ext cx="748627" cy="2513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9" idx="3"/>
            </p:cNvCxnSpPr>
            <p:nvPr/>
          </p:nvCxnSpPr>
          <p:spPr>
            <a:xfrm flipV="1">
              <a:off x="11496301" y="4315208"/>
              <a:ext cx="410404" cy="604464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9" idx="3"/>
            </p:cNvCxnSpPr>
            <p:nvPr/>
          </p:nvCxnSpPr>
          <p:spPr>
            <a:xfrm>
              <a:off x="11496301" y="4919672"/>
              <a:ext cx="410404" cy="604464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9" idx="3"/>
            </p:cNvCxnSpPr>
            <p:nvPr/>
          </p:nvCxnSpPr>
          <p:spPr>
            <a:xfrm>
              <a:off x="11496301" y="4919672"/>
              <a:ext cx="410404" cy="0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0000021" y="5489889"/>
              <a:ext cx="15781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Pause frames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98417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RDMA/RoCEv2 background</a:t>
            </a:r>
          </a:p>
          <a:p>
            <a:r>
              <a:rPr lang="en-US" dirty="0"/>
              <a:t>DSCP-based PFC </a:t>
            </a:r>
          </a:p>
          <a:p>
            <a:r>
              <a:rPr lang="en-US" dirty="0"/>
              <a:t>Safety challenges</a:t>
            </a:r>
          </a:p>
          <a:p>
            <a:pPr lvl="1"/>
            <a:r>
              <a:rPr lang="en-US" dirty="0"/>
              <a:t>RDMA transport livelock</a:t>
            </a:r>
          </a:p>
          <a:p>
            <a:pPr lvl="1"/>
            <a:r>
              <a:rPr lang="en-US" dirty="0"/>
              <a:t>PFC deadlock</a:t>
            </a:r>
          </a:p>
          <a:p>
            <a:pPr lvl="1"/>
            <a:r>
              <a:rPr lang="en-US" dirty="0"/>
              <a:t>PFC pause frame storm</a:t>
            </a:r>
          </a:p>
          <a:p>
            <a:pPr lvl="1"/>
            <a:r>
              <a:rPr lang="en-US"/>
              <a:t>Slow-receiver </a:t>
            </a:r>
            <a:r>
              <a:rPr lang="en-US" dirty="0"/>
              <a:t>symptom</a:t>
            </a:r>
          </a:p>
          <a:p>
            <a:r>
              <a:rPr lang="en-US" i="1" dirty="0">
                <a:solidFill>
                  <a:srgbClr val="0070C0"/>
                </a:solidFill>
              </a:rPr>
              <a:t>Experiences and lessons learned</a:t>
            </a:r>
          </a:p>
          <a:p>
            <a:r>
              <a:rPr lang="en-US" dirty="0"/>
              <a:t>Related work</a:t>
            </a:r>
          </a:p>
          <a:p>
            <a:r>
              <a:rPr lang="en-US" dirty="0"/>
              <a:t>Conclusion </a:t>
            </a:r>
          </a:p>
        </p:txBody>
      </p:sp>
    </p:spTree>
    <p:extLst>
      <p:ext uri="{BB962C8B-B14F-4D97-AF65-F5344CB8AC3E}">
        <p14:creationId xmlns:p14="http://schemas.microsoft.com/office/powerpoint/2010/main" val="3561724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Latency reduction </a:t>
            </a: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726" y="2509960"/>
            <a:ext cx="7697273" cy="3848637"/>
          </a:xfr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506506" y="1851383"/>
            <a:ext cx="42071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RoCEv2 deployed in Bing world-wide for one and half years</a:t>
            </a:r>
          </a:p>
          <a:p>
            <a:r>
              <a:rPr lang="en-US" dirty="0"/>
              <a:t>Significant latency reduction</a:t>
            </a:r>
          </a:p>
          <a:p>
            <a:r>
              <a:rPr lang="en-US" dirty="0" err="1"/>
              <a:t>Incast</a:t>
            </a:r>
            <a:r>
              <a:rPr lang="en-US" dirty="0"/>
              <a:t> problem solved as no packet drops </a:t>
            </a:r>
          </a:p>
        </p:txBody>
      </p:sp>
    </p:spTree>
    <p:extLst>
      <p:ext uri="{BB962C8B-B14F-4D97-AF65-F5344CB8AC3E}">
        <p14:creationId xmlns:p14="http://schemas.microsoft.com/office/powerpoint/2010/main" val="2239347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513" y="254382"/>
            <a:ext cx="10515600" cy="1325563"/>
          </a:xfrm>
        </p:spPr>
        <p:txBody>
          <a:bodyPr/>
          <a:lstStyle/>
          <a:p>
            <a:r>
              <a:rPr lang="en-US" dirty="0"/>
              <a:t>RDMA throughput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78" y="1927675"/>
            <a:ext cx="5515626" cy="331349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108" y="1579945"/>
            <a:ext cx="5398182" cy="3740559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5771265"/>
            <a:ext cx="5189113" cy="969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Using two </a:t>
            </a:r>
            <a:r>
              <a:rPr lang="en-US" sz="2000" dirty="0" err="1"/>
              <a:t>podsets</a:t>
            </a:r>
            <a:r>
              <a:rPr lang="en-US" sz="2000" dirty="0"/>
              <a:t> each with 500+ servers</a:t>
            </a:r>
          </a:p>
          <a:p>
            <a:r>
              <a:rPr lang="en-US" sz="2000" dirty="0"/>
              <a:t>5Tb/s capacity between the two </a:t>
            </a:r>
            <a:r>
              <a:rPr lang="en-US" sz="2000" dirty="0" err="1"/>
              <a:t>podsets</a:t>
            </a: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917102" y="5771265"/>
            <a:ext cx="4970098" cy="9690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Achieved 3Tb/s inter-</a:t>
            </a:r>
            <a:r>
              <a:rPr lang="en-US" sz="2000" dirty="0" err="1"/>
              <a:t>podset</a:t>
            </a:r>
            <a:r>
              <a:rPr lang="en-US" sz="2000" dirty="0"/>
              <a:t> throughput</a:t>
            </a:r>
          </a:p>
          <a:p>
            <a:r>
              <a:rPr lang="en-US" sz="2000" dirty="0"/>
              <a:t>Bottlenecked by ECMP routing</a:t>
            </a:r>
          </a:p>
          <a:p>
            <a:r>
              <a:rPr lang="en-US" sz="2000" dirty="0"/>
              <a:t>Close to 0 CPU overhead</a:t>
            </a:r>
          </a:p>
          <a:p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763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Latency and throughput tradeoff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173052" y="2000486"/>
            <a:ext cx="3424706" cy="3103808"/>
            <a:chOff x="238612" y="1525452"/>
            <a:chExt cx="4399987" cy="3816724"/>
          </a:xfrm>
        </p:grpSpPr>
        <p:sp>
          <p:nvSpPr>
            <p:cNvPr id="6" name="Rectangle 5"/>
            <p:cNvSpPr/>
            <p:nvPr/>
          </p:nvSpPr>
          <p:spPr>
            <a:xfrm>
              <a:off x="391918" y="1532643"/>
              <a:ext cx="731520" cy="51538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L0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954071" y="3764552"/>
              <a:ext cx="731520" cy="3950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T0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52550" y="1525452"/>
              <a:ext cx="731520" cy="51538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L1</a:t>
              </a:r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>
              <a:off x="757678" y="2048032"/>
              <a:ext cx="562153" cy="17165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8" idx="2"/>
              <a:endCxn id="7" idx="0"/>
            </p:cNvCxnSpPr>
            <p:nvPr/>
          </p:nvCxnSpPr>
          <p:spPr>
            <a:xfrm flipH="1">
              <a:off x="1319831" y="2040841"/>
              <a:ext cx="2898479" cy="17237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3436907" y="3764552"/>
              <a:ext cx="731520" cy="35994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T1</a:t>
              </a:r>
            </a:p>
          </p:txBody>
        </p:sp>
        <p:cxnSp>
          <p:nvCxnSpPr>
            <p:cNvPr id="12" name="Straight Connector 11"/>
            <p:cNvCxnSpPr>
              <a:stCxn id="11" idx="0"/>
              <a:endCxn id="6" idx="2"/>
            </p:cNvCxnSpPr>
            <p:nvPr/>
          </p:nvCxnSpPr>
          <p:spPr>
            <a:xfrm flipH="1" flipV="1">
              <a:off x="757678" y="2048032"/>
              <a:ext cx="3044989" cy="17165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8" idx="2"/>
              <a:endCxn id="11" idx="0"/>
            </p:cNvCxnSpPr>
            <p:nvPr/>
          </p:nvCxnSpPr>
          <p:spPr>
            <a:xfrm flipH="1">
              <a:off x="3802667" y="2040841"/>
              <a:ext cx="415643" cy="17237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238612" y="4637584"/>
              <a:ext cx="695868" cy="695868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1587971" y="4646308"/>
              <a:ext cx="695868" cy="695868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2741039" y="4637956"/>
              <a:ext cx="695868" cy="695868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3942731" y="4637587"/>
              <a:ext cx="695868" cy="695868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cxnSp>
          <p:nvCxnSpPr>
            <p:cNvPr id="18" name="Straight Connector 17"/>
            <p:cNvCxnSpPr>
              <a:stCxn id="16" idx="0"/>
              <a:endCxn id="11" idx="2"/>
            </p:cNvCxnSpPr>
            <p:nvPr/>
          </p:nvCxnSpPr>
          <p:spPr>
            <a:xfrm flipV="1">
              <a:off x="3088973" y="4124497"/>
              <a:ext cx="713694" cy="51345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7" idx="0"/>
              <a:endCxn id="11" idx="2"/>
            </p:cNvCxnSpPr>
            <p:nvPr/>
          </p:nvCxnSpPr>
          <p:spPr>
            <a:xfrm flipH="1" flipV="1">
              <a:off x="3802667" y="4124497"/>
              <a:ext cx="487998" cy="513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1505039" y="1525453"/>
              <a:ext cx="731520" cy="51538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L1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705387" y="1532643"/>
              <a:ext cx="731520" cy="51538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L1</a:t>
              </a:r>
            </a:p>
          </p:txBody>
        </p:sp>
        <p:cxnSp>
          <p:nvCxnSpPr>
            <p:cNvPr id="22" name="Straight Connector 21"/>
            <p:cNvCxnSpPr>
              <a:stCxn id="7" idx="0"/>
              <a:endCxn id="20" idx="2"/>
            </p:cNvCxnSpPr>
            <p:nvPr/>
          </p:nvCxnSpPr>
          <p:spPr>
            <a:xfrm flipV="1">
              <a:off x="1319831" y="2040842"/>
              <a:ext cx="550968" cy="17237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7" idx="0"/>
              <a:endCxn id="21" idx="2"/>
            </p:cNvCxnSpPr>
            <p:nvPr/>
          </p:nvCxnSpPr>
          <p:spPr>
            <a:xfrm flipV="1">
              <a:off x="1319831" y="2048032"/>
              <a:ext cx="1751316" cy="17165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1" idx="0"/>
              <a:endCxn id="21" idx="2"/>
            </p:cNvCxnSpPr>
            <p:nvPr/>
          </p:nvCxnSpPr>
          <p:spPr>
            <a:xfrm flipH="1" flipV="1">
              <a:off x="3071147" y="2048032"/>
              <a:ext cx="731520" cy="17165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1" idx="0"/>
              <a:endCxn id="20" idx="2"/>
            </p:cNvCxnSpPr>
            <p:nvPr/>
          </p:nvCxnSpPr>
          <p:spPr>
            <a:xfrm flipH="1" flipV="1">
              <a:off x="1870799" y="2040842"/>
              <a:ext cx="1931868" cy="17237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43296" y="4840353"/>
              <a:ext cx="494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S0,0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566049" y="4831632"/>
              <a:ext cx="58541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S0,23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759217" y="4831631"/>
              <a:ext cx="494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S1,0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48316" y="4831631"/>
              <a:ext cx="58541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S1,23</a:t>
              </a:r>
              <a:endParaRPr lang="en-US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1052201" y="4985518"/>
              <a:ext cx="30797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550024" y="4985518"/>
              <a:ext cx="2526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4" idx="0"/>
              <a:endCxn id="7" idx="2"/>
            </p:cNvCxnSpPr>
            <p:nvPr/>
          </p:nvCxnSpPr>
          <p:spPr>
            <a:xfrm flipV="1">
              <a:off x="586546" y="4159638"/>
              <a:ext cx="733285" cy="477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15" idx="0"/>
              <a:endCxn id="7" idx="2"/>
            </p:cNvCxnSpPr>
            <p:nvPr/>
          </p:nvCxnSpPr>
          <p:spPr>
            <a:xfrm flipH="1" flipV="1">
              <a:off x="1319831" y="4159638"/>
              <a:ext cx="616074" cy="4866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Content Placeholder 2"/>
          <p:cNvSpPr txBox="1">
            <a:spLocks/>
          </p:cNvSpPr>
          <p:nvPr/>
        </p:nvSpPr>
        <p:spPr>
          <a:xfrm>
            <a:off x="722379" y="5324729"/>
            <a:ext cx="5468471" cy="1129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RDMA latencies increase </a:t>
            </a:r>
            <a:r>
              <a:rPr lang="en-US" sz="2400"/>
              <a:t>as data shuffling  </a:t>
            </a:r>
            <a:r>
              <a:rPr lang="en-US" sz="2400" dirty="0"/>
              <a:t>started</a:t>
            </a:r>
          </a:p>
          <a:p>
            <a:r>
              <a:rPr lang="en-US" sz="2400" dirty="0"/>
              <a:t>Low latency vs high throughput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0328" y="1687750"/>
            <a:ext cx="6115050" cy="4267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60567" y="1663141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46519" y="6065313"/>
            <a:ext cx="2348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Before data shuffling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6494929" y="5459506"/>
            <a:ext cx="6352" cy="5978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431669" y="6182073"/>
            <a:ext cx="23567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During data shuffling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flipH="1" flipV="1">
            <a:off x="9278471" y="4946493"/>
            <a:ext cx="201705" cy="12331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209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Deadlock, livelock, PFC pause frames propagation and storm did happen</a:t>
            </a:r>
          </a:p>
          <a:p>
            <a:r>
              <a:rPr lang="en-US" dirty="0"/>
              <a:t>Be prepared for the unexpected</a:t>
            </a:r>
          </a:p>
          <a:p>
            <a:pPr lvl="1"/>
            <a:r>
              <a:rPr lang="en-US" dirty="0"/>
              <a:t>Configuration management, latency/availability, PFC pause frame, RDMA traffic monitoring </a:t>
            </a:r>
          </a:p>
          <a:p>
            <a:r>
              <a:rPr lang="en-US" dirty="0"/>
              <a:t>NICs are the key to make RoCEv2 work</a:t>
            </a:r>
          </a:p>
          <a:p>
            <a:r>
              <a:rPr lang="en-US" dirty="0"/>
              <a:t>Loss vs lossless: Is lossless needed?</a:t>
            </a:r>
          </a:p>
        </p:txBody>
      </p:sp>
    </p:spTree>
    <p:extLst>
      <p:ext uri="{BB962C8B-B14F-4D97-AF65-F5344CB8AC3E}">
        <p14:creationId xmlns:p14="http://schemas.microsoft.com/office/powerpoint/2010/main" val="4202789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Related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Infiniband</a:t>
            </a:r>
            <a:r>
              <a:rPr lang="en-US" dirty="0"/>
              <a:t> </a:t>
            </a:r>
          </a:p>
          <a:p>
            <a:r>
              <a:rPr lang="en-US" dirty="0" err="1"/>
              <a:t>iWarp</a:t>
            </a:r>
            <a:endParaRPr lang="en-US" dirty="0"/>
          </a:p>
          <a:p>
            <a:r>
              <a:rPr lang="en-US" dirty="0"/>
              <a:t>Deadlock in lossless networks</a:t>
            </a:r>
          </a:p>
          <a:p>
            <a:r>
              <a:rPr lang="en-US" dirty="0"/>
              <a:t>TCP perf tuning vs. RDMA</a:t>
            </a:r>
          </a:p>
        </p:txBody>
      </p:sp>
    </p:spTree>
    <p:extLst>
      <p:ext uri="{BB962C8B-B14F-4D97-AF65-F5344CB8AC3E}">
        <p14:creationId xmlns:p14="http://schemas.microsoft.com/office/powerpoint/2010/main" val="406465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RDMA/RoCEv2 background</a:t>
            </a:r>
          </a:p>
          <a:p>
            <a:r>
              <a:rPr lang="en-US" dirty="0"/>
              <a:t>DSCP-based PFC </a:t>
            </a:r>
          </a:p>
          <a:p>
            <a:r>
              <a:rPr lang="en-US" dirty="0"/>
              <a:t>Safety challenges</a:t>
            </a:r>
          </a:p>
          <a:p>
            <a:pPr lvl="1"/>
            <a:r>
              <a:rPr lang="en-US" dirty="0"/>
              <a:t>RDMA transport livelock</a:t>
            </a:r>
          </a:p>
          <a:p>
            <a:pPr lvl="1"/>
            <a:r>
              <a:rPr lang="en-US" dirty="0"/>
              <a:t>PFC deadlock</a:t>
            </a:r>
          </a:p>
          <a:p>
            <a:pPr lvl="1"/>
            <a:r>
              <a:rPr lang="en-US" dirty="0"/>
              <a:t>PFC pause frame storm</a:t>
            </a:r>
          </a:p>
          <a:p>
            <a:pPr lvl="1"/>
            <a:r>
              <a:rPr lang="en-US" dirty="0"/>
              <a:t>Slow-receiver symptom</a:t>
            </a:r>
          </a:p>
          <a:p>
            <a:r>
              <a:rPr lang="en-US" dirty="0"/>
              <a:t>Experiences and lessons learned</a:t>
            </a:r>
          </a:p>
          <a:p>
            <a:r>
              <a:rPr lang="en-US" dirty="0"/>
              <a:t>Related work</a:t>
            </a:r>
          </a:p>
          <a:p>
            <a:r>
              <a:rPr lang="en-US" dirty="0"/>
              <a:t>Conclusion </a:t>
            </a:r>
          </a:p>
        </p:txBody>
      </p:sp>
    </p:spTree>
    <p:extLst>
      <p:ext uri="{BB962C8B-B14F-4D97-AF65-F5344CB8AC3E}">
        <p14:creationId xmlns:p14="http://schemas.microsoft.com/office/powerpoint/2010/main" val="440333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RoCEv2 has been running safely in Microsoft data centers for one and half years</a:t>
            </a:r>
          </a:p>
          <a:p>
            <a:pPr lvl="1"/>
            <a:r>
              <a:rPr lang="en-US" dirty="0"/>
              <a:t>DSCP-based PFC which scales RoCEv2 from L2 to L3</a:t>
            </a:r>
          </a:p>
          <a:p>
            <a:pPr lvl="1"/>
            <a:r>
              <a:rPr lang="en-US" dirty="0"/>
              <a:t>Various safety issues/bugs (livelock, deadlock, PFC pause storm, PFC pause propagation) can all be addressed</a:t>
            </a:r>
          </a:p>
          <a:p>
            <a:r>
              <a:rPr lang="en-US" dirty="0"/>
              <a:t>Future work</a:t>
            </a:r>
          </a:p>
          <a:p>
            <a:pPr lvl="1"/>
            <a:r>
              <a:rPr lang="en-US" dirty="0"/>
              <a:t>RDMA for inter-DC communications</a:t>
            </a:r>
          </a:p>
          <a:p>
            <a:pPr lvl="1"/>
            <a:r>
              <a:rPr lang="en-US" dirty="0"/>
              <a:t>Understanding of deadlocks in data centers</a:t>
            </a:r>
          </a:p>
          <a:p>
            <a:pPr lvl="1"/>
            <a:r>
              <a:rPr lang="en-US" dirty="0"/>
              <a:t>Lossless, low-latency and high-throughput networking</a:t>
            </a:r>
          </a:p>
          <a:p>
            <a:pPr lvl="1"/>
            <a:r>
              <a:rPr lang="en-US" dirty="0"/>
              <a:t>Applications adoption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8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RDMA/RoCEv2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731" y="1587223"/>
            <a:ext cx="5439111" cy="4351338"/>
          </a:xfrm>
        </p:spPr>
        <p:txBody>
          <a:bodyPr/>
          <a:lstStyle/>
          <a:p>
            <a:r>
              <a:rPr lang="en-US" sz="2400" dirty="0"/>
              <a:t>RDMA addresses TCP’s latency and CPU overhead problems</a:t>
            </a:r>
          </a:p>
          <a:p>
            <a:r>
              <a:rPr lang="en-US" sz="2400" dirty="0"/>
              <a:t>RDMA: Remote Direct Memory Access</a:t>
            </a:r>
          </a:p>
          <a:p>
            <a:pPr lvl="1"/>
            <a:r>
              <a:rPr lang="en-US" sz="2000" dirty="0"/>
              <a:t>RDMA offloads the transport layer to the NIC</a:t>
            </a:r>
          </a:p>
          <a:p>
            <a:pPr lvl="1"/>
            <a:r>
              <a:rPr lang="en-US" sz="2000" dirty="0"/>
              <a:t>RDMA needs a lossless network</a:t>
            </a:r>
          </a:p>
          <a:p>
            <a:r>
              <a:rPr lang="en-US" sz="2400" dirty="0"/>
              <a:t>RoCEv2: RDMA over commodity Ethernet</a:t>
            </a:r>
          </a:p>
          <a:p>
            <a:pPr lvl="1"/>
            <a:r>
              <a:rPr lang="en-US" sz="2000" dirty="0"/>
              <a:t>DCQCN for connection-level congestion control</a:t>
            </a:r>
          </a:p>
          <a:p>
            <a:pPr lvl="1"/>
            <a:r>
              <a:rPr lang="en-US" sz="2000" dirty="0"/>
              <a:t>PFC for hop-by-hop flow control</a:t>
            </a:r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6129175" y="2736748"/>
            <a:ext cx="2905997" cy="30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Rectangle 6"/>
          <p:cNvSpPr/>
          <p:nvPr/>
        </p:nvSpPr>
        <p:spPr>
          <a:xfrm>
            <a:off x="6587299" y="2893027"/>
            <a:ext cx="1329234" cy="5163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TCP/IP</a:t>
            </a:r>
          </a:p>
        </p:txBody>
      </p:sp>
      <p:sp>
        <p:nvSpPr>
          <p:cNvPr id="8" name="Rectangle 7"/>
          <p:cNvSpPr/>
          <p:nvPr/>
        </p:nvSpPr>
        <p:spPr>
          <a:xfrm>
            <a:off x="6581020" y="3569597"/>
            <a:ext cx="1335513" cy="2734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  NIC driver</a:t>
            </a:r>
          </a:p>
        </p:txBody>
      </p:sp>
      <p:sp>
        <p:nvSpPr>
          <p:cNvPr id="9" name="Rectangle 39"/>
          <p:cNvSpPr>
            <a:spLocks noChangeArrowheads="1"/>
          </p:cNvSpPr>
          <p:nvPr/>
        </p:nvSpPr>
        <p:spPr bwMode="auto">
          <a:xfrm rot="16200000">
            <a:off x="5887752" y="2140161"/>
            <a:ext cx="537460" cy="3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600" dirty="0"/>
              <a:t>User</a:t>
            </a:r>
            <a:endParaRPr lang="en-US" sz="1300" dirty="0"/>
          </a:p>
        </p:txBody>
      </p:sp>
      <p:sp>
        <p:nvSpPr>
          <p:cNvPr id="10" name="Rectangle 40"/>
          <p:cNvSpPr>
            <a:spLocks noChangeArrowheads="1"/>
          </p:cNvSpPr>
          <p:nvPr/>
        </p:nvSpPr>
        <p:spPr bwMode="auto">
          <a:xfrm rot="16200000">
            <a:off x="5809886" y="3368576"/>
            <a:ext cx="669486" cy="3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600" dirty="0"/>
              <a:t>Kernel</a:t>
            </a:r>
            <a:endParaRPr lang="en-US" sz="1300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6129175" y="3946332"/>
            <a:ext cx="290599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Rectangle 40"/>
          <p:cNvSpPr>
            <a:spLocks noChangeArrowheads="1"/>
          </p:cNvSpPr>
          <p:nvPr/>
        </p:nvSpPr>
        <p:spPr bwMode="auto">
          <a:xfrm rot="16200000">
            <a:off x="5652366" y="4645038"/>
            <a:ext cx="950811" cy="3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600" dirty="0"/>
              <a:t>Hardware</a:t>
            </a:r>
            <a:endParaRPr lang="en-US" sz="1300" dirty="0"/>
          </a:p>
        </p:txBody>
      </p:sp>
      <p:sp>
        <p:nvSpPr>
          <p:cNvPr id="5" name="Rectangle 4"/>
          <p:cNvSpPr/>
          <p:nvPr/>
        </p:nvSpPr>
        <p:spPr>
          <a:xfrm>
            <a:off x="6581020" y="2012996"/>
            <a:ext cx="2454152" cy="4899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99188" y="4064586"/>
            <a:ext cx="2637191" cy="11862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64571" y="4157677"/>
            <a:ext cx="1187329" cy="441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RDMA transport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59273" y="4675932"/>
            <a:ext cx="1187863" cy="2079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IP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587299" y="4954252"/>
            <a:ext cx="1877048" cy="2196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Ethernet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52628" y="1582307"/>
            <a:ext cx="1130309" cy="343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RDMA app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578819" y="2111027"/>
            <a:ext cx="358346" cy="30024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98994" y="4183005"/>
            <a:ext cx="358346" cy="30024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24" idx="2"/>
            <a:endCxn id="25" idx="0"/>
          </p:cNvCxnSpPr>
          <p:nvPr/>
        </p:nvCxnSpPr>
        <p:spPr>
          <a:xfrm>
            <a:off x="8757992" y="2411271"/>
            <a:ext cx="20175" cy="177173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459809" y="4452600"/>
            <a:ext cx="624701" cy="343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59273" y="2423871"/>
            <a:ext cx="1276326" cy="343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RDMA verbs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9599452" y="2720280"/>
            <a:ext cx="2539457" cy="227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Rectangle 45"/>
          <p:cNvSpPr/>
          <p:nvPr/>
        </p:nvSpPr>
        <p:spPr>
          <a:xfrm>
            <a:off x="10700973" y="2895299"/>
            <a:ext cx="1355017" cy="5163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TCP/IP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0700973" y="3571869"/>
            <a:ext cx="1320833" cy="2734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  NIC driver</a:t>
            </a: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9526804" y="3946332"/>
            <a:ext cx="2635984" cy="227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Rectangle 51"/>
          <p:cNvSpPr/>
          <p:nvPr/>
        </p:nvSpPr>
        <p:spPr>
          <a:xfrm>
            <a:off x="9599452" y="2015268"/>
            <a:ext cx="2454152" cy="4899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526804" y="4066858"/>
            <a:ext cx="2637191" cy="11862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0178942" y="4956524"/>
            <a:ext cx="1877048" cy="2196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Ethernet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280244" y="1584579"/>
            <a:ext cx="1130309" cy="343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RDMA app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9529434" y="2092117"/>
            <a:ext cx="624701" cy="2704947"/>
            <a:chOff x="12632040" y="2720223"/>
            <a:chExt cx="624701" cy="2704947"/>
          </a:xfrm>
        </p:grpSpPr>
        <p:sp>
          <p:nvSpPr>
            <p:cNvPr id="58" name="Rectangle 57"/>
            <p:cNvSpPr/>
            <p:nvPr/>
          </p:nvSpPr>
          <p:spPr>
            <a:xfrm>
              <a:off x="12785819" y="2720223"/>
              <a:ext cx="358346" cy="30024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2785819" y="4823365"/>
              <a:ext cx="358346" cy="30024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stCxn id="58" idx="2"/>
              <a:endCxn id="59" idx="0"/>
            </p:cNvCxnSpPr>
            <p:nvPr/>
          </p:nvCxnSpPr>
          <p:spPr>
            <a:xfrm>
              <a:off x="12964992" y="3020467"/>
              <a:ext cx="0" cy="180289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12632040" y="5082149"/>
              <a:ext cx="624701" cy="3430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DMA</a:t>
              </a: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10386889" y="2426143"/>
            <a:ext cx="1276326" cy="343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RDMA verbs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7804629" y="4330757"/>
            <a:ext cx="0" cy="14004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10794566" y="4342018"/>
            <a:ext cx="1435" cy="138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7804629" y="5731178"/>
            <a:ext cx="2991372" cy="0"/>
          </a:xfrm>
          <a:prstGeom prst="line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Cloud Callout 76"/>
          <p:cNvSpPr/>
          <p:nvPr/>
        </p:nvSpPr>
        <p:spPr>
          <a:xfrm>
            <a:off x="8443395" y="5383550"/>
            <a:ext cx="1729268" cy="764356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Lossless network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0169695" y="4167202"/>
            <a:ext cx="1187329" cy="441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RDMA transport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173923" y="4685457"/>
            <a:ext cx="1187863" cy="2079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IP </a:t>
            </a:r>
          </a:p>
        </p:txBody>
      </p:sp>
      <p:cxnSp>
        <p:nvCxnSpPr>
          <p:cNvPr id="23" name="Straight Connector 22"/>
          <p:cNvCxnSpPr>
            <a:endCxn id="25" idx="1"/>
          </p:cNvCxnSpPr>
          <p:nvPr/>
        </p:nvCxnSpPr>
        <p:spPr>
          <a:xfrm>
            <a:off x="7804629" y="4330757"/>
            <a:ext cx="794365" cy="23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9" idx="3"/>
          </p:cNvCxnSpPr>
          <p:nvPr/>
        </p:nvCxnSpPr>
        <p:spPr>
          <a:xfrm flipV="1">
            <a:off x="10041559" y="4342018"/>
            <a:ext cx="754442" cy="3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899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Priority-based flow control (PFC)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825625"/>
            <a:ext cx="4263396" cy="4351338"/>
          </a:xfrm>
        </p:spPr>
        <p:txBody>
          <a:bodyPr>
            <a:normAutofit/>
          </a:bodyPr>
          <a:lstStyle/>
          <a:p>
            <a:r>
              <a:rPr lang="en-US" dirty="0"/>
              <a:t>Hop-by-hop flow control, with eight priorities for HOL blocking mitigation</a:t>
            </a:r>
          </a:p>
          <a:p>
            <a:r>
              <a:rPr lang="en-US" dirty="0"/>
              <a:t>The priority in data packets is carried in the VLAN tag</a:t>
            </a:r>
          </a:p>
          <a:p>
            <a:r>
              <a:rPr lang="en-US" dirty="0"/>
              <a:t>PFC pause frame to inform the upstream to stop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5909" y="1882121"/>
            <a:ext cx="1789889" cy="14007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915021" y="1851450"/>
            <a:ext cx="1515862" cy="14299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6787541" y="2471059"/>
            <a:ext cx="3005846" cy="673108"/>
            <a:chOff x="6787541" y="2471059"/>
            <a:chExt cx="3005846" cy="673108"/>
          </a:xfrm>
        </p:grpSpPr>
        <p:cxnSp>
          <p:nvCxnSpPr>
            <p:cNvPr id="15" name="Straight Arrow Connector 14"/>
            <p:cNvCxnSpPr/>
            <p:nvPr/>
          </p:nvCxnSpPr>
          <p:spPr>
            <a:xfrm flipH="1">
              <a:off x="6787541" y="2768800"/>
              <a:ext cx="300584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8021030" y="2774835"/>
              <a:ext cx="17520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PFC pause frame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476090" y="2471059"/>
              <a:ext cx="442549" cy="26726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p1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5570211" y="1421439"/>
            <a:ext cx="123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Egress port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61085" y="1368425"/>
            <a:ext cx="1298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Ingress port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5013262" y="1908631"/>
            <a:ext cx="1550607" cy="1278295"/>
            <a:chOff x="5013262" y="1908631"/>
            <a:chExt cx="1550607" cy="1278295"/>
          </a:xfrm>
        </p:grpSpPr>
        <p:cxnSp>
          <p:nvCxnSpPr>
            <p:cNvPr id="11" name="Straight Connector 10"/>
            <p:cNvCxnSpPr/>
            <p:nvPr/>
          </p:nvCxnSpPr>
          <p:spPr>
            <a:xfrm rot="10800000" flipV="1">
              <a:off x="5471821" y="2209625"/>
              <a:ext cx="10781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 flipV="1">
              <a:off x="5472749" y="2005588"/>
              <a:ext cx="10781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>
              <a:off x="6550897" y="2005588"/>
              <a:ext cx="0" cy="2040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 rot="10800000">
              <a:off x="6255706" y="2005588"/>
              <a:ext cx="291354" cy="2040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 rot="10800000" flipV="1">
              <a:off x="5468579" y="2498207"/>
              <a:ext cx="10781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 flipV="1">
              <a:off x="5469507" y="2294170"/>
              <a:ext cx="10781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>
              <a:off x="6547655" y="2294170"/>
              <a:ext cx="0" cy="2040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 rot="10800000">
              <a:off x="6339028" y="2294167"/>
              <a:ext cx="204790" cy="1992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6049158" y="2294169"/>
              <a:ext cx="291354" cy="20097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/>
            <p:nvPr/>
          </p:nvCxnSpPr>
          <p:spPr>
            <a:xfrm rot="10800000" flipV="1">
              <a:off x="5484793" y="3146718"/>
              <a:ext cx="10781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 flipV="1">
              <a:off x="5485721" y="2942681"/>
              <a:ext cx="10781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>
              <a:off x="6563869" y="2942681"/>
              <a:ext cx="0" cy="2040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 rot="10800000">
              <a:off x="6270169" y="2942681"/>
              <a:ext cx="291354" cy="2040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 rot="10800000">
              <a:off x="5979742" y="2942681"/>
              <a:ext cx="291354" cy="2040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013262" y="1908631"/>
              <a:ext cx="423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029580" y="2213180"/>
              <a:ext cx="423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p1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025309" y="2817594"/>
              <a:ext cx="423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p7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6797131" y="1536214"/>
            <a:ext cx="3005846" cy="843786"/>
            <a:chOff x="6797131" y="1536214"/>
            <a:chExt cx="3005846" cy="843786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6797131" y="2370272"/>
              <a:ext cx="3005846" cy="97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8005672" y="1536214"/>
              <a:ext cx="12915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Data packet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808743" y="2045532"/>
              <a:ext cx="812907" cy="2842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278622" y="1953737"/>
              <a:ext cx="423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p0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0048234" y="1822600"/>
            <a:ext cx="1433258" cy="1278295"/>
            <a:chOff x="10027973" y="1885921"/>
            <a:chExt cx="1433258" cy="1278295"/>
          </a:xfrm>
        </p:grpSpPr>
        <p:sp>
          <p:nvSpPr>
            <p:cNvPr id="44" name="TextBox 43"/>
            <p:cNvSpPr txBox="1"/>
            <p:nvPr/>
          </p:nvSpPr>
          <p:spPr>
            <a:xfrm>
              <a:off x="11024355" y="1885921"/>
              <a:ext cx="423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p0</a:t>
              </a:r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10027973" y="2030707"/>
              <a:ext cx="1433258" cy="1133509"/>
              <a:chOff x="10027973" y="2030707"/>
              <a:chExt cx="1433258" cy="1133509"/>
            </a:xfrm>
          </p:grpSpPr>
          <p:cxnSp>
            <p:nvCxnSpPr>
              <p:cNvPr id="7" name="Straight Connector 6"/>
              <p:cNvCxnSpPr/>
              <p:nvPr/>
            </p:nvCxnSpPr>
            <p:spPr>
              <a:xfrm flipV="1">
                <a:off x="10027973" y="2030707"/>
                <a:ext cx="1078148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V="1">
                <a:off x="10031808" y="2255257"/>
                <a:ext cx="1078148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10031808" y="2030707"/>
                <a:ext cx="0" cy="2245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Rectangle 9"/>
              <p:cNvSpPr/>
              <p:nvPr/>
            </p:nvSpPr>
            <p:spPr>
              <a:xfrm>
                <a:off x="10034154" y="2030707"/>
                <a:ext cx="291354" cy="22455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 flipV="1">
                <a:off x="10039217" y="2348475"/>
                <a:ext cx="1078148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10038289" y="2573025"/>
                <a:ext cx="1078148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10038289" y="2348475"/>
                <a:ext cx="0" cy="2245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Rectangle 27"/>
              <p:cNvSpPr/>
              <p:nvPr/>
            </p:nvSpPr>
            <p:spPr>
              <a:xfrm>
                <a:off x="10042126" y="2348475"/>
                <a:ext cx="291354" cy="22455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10332553" y="2348475"/>
                <a:ext cx="291354" cy="22455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 flipV="1">
                <a:off x="10035973" y="2889985"/>
                <a:ext cx="1078148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V="1">
                <a:off x="10035045" y="3114535"/>
                <a:ext cx="1078148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10035045" y="2889985"/>
                <a:ext cx="0" cy="2245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Rectangle 32"/>
              <p:cNvSpPr/>
              <p:nvPr/>
            </p:nvSpPr>
            <p:spPr>
              <a:xfrm>
                <a:off x="10038882" y="2889985"/>
                <a:ext cx="291354" cy="22455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1037717" y="2209625"/>
                <a:ext cx="4235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p1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1031639" y="2794884"/>
                <a:ext cx="4235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p7</a:t>
                </a: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0623714" y="2349889"/>
                <a:ext cx="291354" cy="22290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10187803" y="2604691"/>
            <a:ext cx="1614737" cy="972106"/>
            <a:chOff x="10187803" y="2604691"/>
            <a:chExt cx="1614737" cy="972106"/>
          </a:xfrm>
        </p:grpSpPr>
        <p:cxnSp>
          <p:nvCxnSpPr>
            <p:cNvPr id="49" name="Straight Arrow Connector 48"/>
            <p:cNvCxnSpPr/>
            <p:nvPr/>
          </p:nvCxnSpPr>
          <p:spPr>
            <a:xfrm flipV="1">
              <a:off x="10768714" y="2604691"/>
              <a:ext cx="677" cy="874838"/>
            </a:xfrm>
            <a:prstGeom prst="straightConnector1">
              <a:avLst/>
            </a:prstGeom>
            <a:ln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10187803" y="3207465"/>
              <a:ext cx="1614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XOFF threshold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720597" y="3873861"/>
            <a:ext cx="6855724" cy="2023000"/>
            <a:chOff x="4720597" y="3873861"/>
            <a:chExt cx="6855724" cy="2023000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20597" y="3873861"/>
              <a:ext cx="6855724" cy="2023000"/>
            </a:xfrm>
            <a:prstGeom prst="rect">
              <a:avLst/>
            </a:prstGeom>
          </p:spPr>
        </p:pic>
        <p:sp>
          <p:nvSpPr>
            <p:cNvPr id="53" name="TextBox 52"/>
            <p:cNvSpPr txBox="1"/>
            <p:nvPr/>
          </p:nvSpPr>
          <p:spPr>
            <a:xfrm>
              <a:off x="8148459" y="4968231"/>
              <a:ext cx="12915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Data packet</a:t>
              </a: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 flipH="1" flipV="1">
              <a:off x="8350069" y="4609910"/>
              <a:ext cx="351404" cy="3583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4832769" y="5217864"/>
            <a:ext cx="6889667" cy="1390847"/>
            <a:chOff x="4832769" y="5217864"/>
            <a:chExt cx="6889667" cy="1390847"/>
          </a:xfrm>
        </p:grpSpPr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832769" y="5879646"/>
              <a:ext cx="6889667" cy="729065"/>
            </a:xfrm>
            <a:prstGeom prst="rect">
              <a:avLst/>
            </a:prstGeom>
          </p:spPr>
        </p:pic>
        <p:sp>
          <p:nvSpPr>
            <p:cNvPr id="56" name="TextBox 55"/>
            <p:cNvSpPr txBox="1"/>
            <p:nvPr/>
          </p:nvSpPr>
          <p:spPr>
            <a:xfrm>
              <a:off x="9810538" y="5217864"/>
              <a:ext cx="17520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PFC pause frame</a:t>
              </a:r>
            </a:p>
          </p:txBody>
        </p:sp>
        <p:cxnSp>
          <p:nvCxnSpPr>
            <p:cNvPr id="58" name="Straight Arrow Connector 57"/>
            <p:cNvCxnSpPr/>
            <p:nvPr/>
          </p:nvCxnSpPr>
          <p:spPr>
            <a:xfrm>
              <a:off x="10768714" y="5587196"/>
              <a:ext cx="337407" cy="2924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61285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DSCP-based PFC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1267"/>
            <a:ext cx="6906491" cy="3279593"/>
          </a:xfrm>
        </p:spPr>
        <p:txBody>
          <a:bodyPr>
            <a:noAutofit/>
          </a:bodyPr>
          <a:lstStyle/>
          <a:p>
            <a:r>
              <a:rPr lang="en-US" dirty="0"/>
              <a:t>Issues of VLAN-based PFC</a:t>
            </a:r>
          </a:p>
          <a:p>
            <a:pPr lvl="1"/>
            <a:r>
              <a:rPr lang="en-US" dirty="0"/>
              <a:t>It breaks PXE boot</a:t>
            </a:r>
          </a:p>
          <a:p>
            <a:pPr lvl="1"/>
            <a:r>
              <a:rPr lang="en-US" dirty="0"/>
              <a:t>No standard way for carrying VLAN tag in L3 networks</a:t>
            </a:r>
          </a:p>
          <a:p>
            <a:r>
              <a:rPr lang="en-US" dirty="0"/>
              <a:t>DSCP-based PFC</a:t>
            </a:r>
          </a:p>
          <a:p>
            <a:pPr lvl="1"/>
            <a:r>
              <a:rPr lang="en-US" dirty="0"/>
              <a:t>DSCP field for carrying the priority value</a:t>
            </a:r>
          </a:p>
          <a:p>
            <a:pPr lvl="1"/>
            <a:r>
              <a:rPr lang="en-US" dirty="0"/>
              <a:t>No change needed for the PFC pause frame</a:t>
            </a:r>
          </a:p>
          <a:p>
            <a:pPr lvl="1"/>
            <a:r>
              <a:rPr lang="en-US" dirty="0"/>
              <a:t>Supported by major switch/NIC venders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3401" y="5944962"/>
            <a:ext cx="6889667" cy="7290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034291" y="5439459"/>
            <a:ext cx="1752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PFC pause frame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0669123" y="5718762"/>
            <a:ext cx="567630" cy="22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400" y="4686260"/>
            <a:ext cx="6889667" cy="7777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971689" y="4039557"/>
            <a:ext cx="1291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packet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023337" y="4352554"/>
            <a:ext cx="479849" cy="357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8472404" y="1098041"/>
            <a:ext cx="1437896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TOR Switch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8472404" y="2793783"/>
            <a:ext cx="1437896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NIC</a:t>
            </a:r>
            <a:endParaRPr lang="en-US" dirty="0"/>
          </a:p>
        </p:txBody>
      </p:sp>
      <p:cxnSp>
        <p:nvCxnSpPr>
          <p:cNvPr id="13" name="Straight Connector 12"/>
          <p:cNvCxnSpPr>
            <a:stCxn id="11" idx="0"/>
            <a:endCxn id="10" idx="2"/>
          </p:cNvCxnSpPr>
          <p:nvPr/>
        </p:nvCxnSpPr>
        <p:spPr>
          <a:xfrm flipV="1">
            <a:off x="9191352" y="2012441"/>
            <a:ext cx="0" cy="7813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9357612" y="2099386"/>
            <a:ext cx="998746" cy="1783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299490" y="2011002"/>
            <a:ext cx="13662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Trunk </a:t>
            </a:r>
            <a:r>
              <a:rPr lang="en-US" sz="2000" dirty="0"/>
              <a:t>mode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023336" y="2873275"/>
            <a:ext cx="18297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 VLAN tag when PXE boot</a:t>
            </a:r>
          </a:p>
        </p:txBody>
      </p:sp>
      <p:sp>
        <p:nvSpPr>
          <p:cNvPr id="21" name="Oval 20"/>
          <p:cNvSpPr/>
          <p:nvPr/>
        </p:nvSpPr>
        <p:spPr>
          <a:xfrm>
            <a:off x="9036231" y="1832228"/>
            <a:ext cx="310242" cy="310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7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RDMA/RoCEv2 background</a:t>
            </a:r>
          </a:p>
          <a:p>
            <a:r>
              <a:rPr lang="en-US" dirty="0"/>
              <a:t>DSCP-based PFC </a:t>
            </a:r>
          </a:p>
          <a:p>
            <a:r>
              <a:rPr lang="en-US" i="1" dirty="0">
                <a:solidFill>
                  <a:srgbClr val="0070C0"/>
                </a:solidFill>
              </a:rPr>
              <a:t>Safety challenges</a:t>
            </a:r>
          </a:p>
          <a:p>
            <a:pPr lvl="1"/>
            <a:r>
              <a:rPr lang="en-US" dirty="0"/>
              <a:t>RDMA transport livelock</a:t>
            </a:r>
          </a:p>
          <a:p>
            <a:pPr lvl="1"/>
            <a:r>
              <a:rPr lang="en-US" dirty="0"/>
              <a:t>PFC deadlock</a:t>
            </a:r>
          </a:p>
          <a:p>
            <a:pPr lvl="1"/>
            <a:r>
              <a:rPr lang="en-US" dirty="0"/>
              <a:t>PFC pause frame storm</a:t>
            </a:r>
          </a:p>
          <a:p>
            <a:pPr lvl="1"/>
            <a:r>
              <a:rPr lang="en-US" dirty="0"/>
              <a:t>Slow-receiver symptom</a:t>
            </a:r>
          </a:p>
          <a:p>
            <a:r>
              <a:rPr lang="en-US" dirty="0"/>
              <a:t>Experiences and lessons learned</a:t>
            </a:r>
          </a:p>
          <a:p>
            <a:r>
              <a:rPr lang="en-US" dirty="0"/>
              <a:t>Related work</a:t>
            </a:r>
          </a:p>
          <a:p>
            <a:r>
              <a:rPr lang="en-US" dirty="0"/>
              <a:t>Conclusion </a:t>
            </a:r>
          </a:p>
        </p:txBody>
      </p:sp>
    </p:spTree>
    <p:extLst>
      <p:ext uri="{BB962C8B-B14F-4D97-AF65-F5344CB8AC3E}">
        <p14:creationId xmlns:p14="http://schemas.microsoft.com/office/powerpoint/2010/main" val="3114483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RDMA transport livelock</a:t>
            </a:r>
          </a:p>
        </p:txBody>
      </p:sp>
      <p:sp>
        <p:nvSpPr>
          <p:cNvPr id="45" name="Right Arrow 44"/>
          <p:cNvSpPr/>
          <p:nvPr/>
        </p:nvSpPr>
        <p:spPr>
          <a:xfrm>
            <a:off x="7112778" y="3803387"/>
            <a:ext cx="1209367" cy="3231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886641" y="1594945"/>
            <a:ext cx="2846500" cy="5170320"/>
            <a:chOff x="2860334" y="1460393"/>
            <a:chExt cx="2846500" cy="5170320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860334" y="1474555"/>
              <a:ext cx="58354" cy="485261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2865760" y="1942268"/>
              <a:ext cx="2804480" cy="3814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519720" y="1598445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0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2865760" y="2353977"/>
              <a:ext cx="2804480" cy="3852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511664" y="2025224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1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2918688" y="4495938"/>
              <a:ext cx="2788146" cy="4366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559248" y="3063715"/>
              <a:ext cx="17347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N+1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H="1">
              <a:off x="2918688" y="3813319"/>
              <a:ext cx="2732718" cy="4062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865760" y="3917186"/>
              <a:ext cx="78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NAK N</a:t>
              </a: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>
              <a:off x="2865760" y="2732329"/>
              <a:ext cx="2804480" cy="3536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2865760" y="3184259"/>
              <a:ext cx="2811897" cy="3946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Multiply 33"/>
            <p:cNvSpPr/>
            <p:nvPr/>
          </p:nvSpPr>
          <p:spPr>
            <a:xfrm>
              <a:off x="4184117" y="2581889"/>
              <a:ext cx="389066" cy="608837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830538" y="4347709"/>
              <a:ext cx="1502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</a:t>
              </a:r>
              <a:r>
                <a:rPr lang="en-US" i="1" dirty="0">
                  <a:solidFill>
                    <a:srgbClr val="FF0000"/>
                  </a:solidFill>
                </a:rPr>
                <a:t>0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2899853" y="4870605"/>
              <a:ext cx="2806981" cy="4074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830538" y="4870605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</a:t>
              </a:r>
              <a:r>
                <a:rPr lang="en-US" i="1" dirty="0">
                  <a:solidFill>
                    <a:srgbClr val="FF0000"/>
                  </a:solidFill>
                </a:rPr>
                <a:t>1</a:t>
              </a: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2865760" y="3583004"/>
              <a:ext cx="2811897" cy="3463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2918688" y="5223978"/>
              <a:ext cx="2788146" cy="4287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827825" y="5239937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</a:t>
              </a:r>
              <a:r>
                <a:rPr lang="en-US" i="1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566042" y="3456131"/>
              <a:ext cx="17347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N+2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753677" y="6261381"/>
              <a:ext cx="11448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Go-back-0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>
              <a:off x="5648480" y="1460393"/>
              <a:ext cx="58354" cy="485261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8719902" y="1538646"/>
            <a:ext cx="2846500" cy="5219764"/>
            <a:chOff x="8436626" y="1387011"/>
            <a:chExt cx="2846500" cy="5219764"/>
          </a:xfrm>
        </p:grpSpPr>
        <p:sp>
          <p:nvSpPr>
            <p:cNvPr id="42" name="TextBox 41"/>
            <p:cNvSpPr txBox="1"/>
            <p:nvPr/>
          </p:nvSpPr>
          <p:spPr>
            <a:xfrm>
              <a:off x="9510198" y="6237443"/>
              <a:ext cx="11769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Go-back-N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8436626" y="1401173"/>
              <a:ext cx="58354" cy="485261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8442052" y="1868886"/>
              <a:ext cx="2804480" cy="3814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9088920" y="1568269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0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8442052" y="2280595"/>
              <a:ext cx="2804480" cy="3852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9101508" y="2153580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1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94980" y="4422556"/>
              <a:ext cx="2788146" cy="4366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9129261" y="2988663"/>
              <a:ext cx="17347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N+1</a:t>
              </a:r>
            </a:p>
          </p:txBody>
        </p:sp>
        <p:cxnSp>
          <p:nvCxnSpPr>
            <p:cNvPr id="68" name="Straight Arrow Connector 67"/>
            <p:cNvCxnSpPr/>
            <p:nvPr/>
          </p:nvCxnSpPr>
          <p:spPr>
            <a:xfrm flipH="1">
              <a:off x="8494980" y="3739937"/>
              <a:ext cx="2732718" cy="4062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8442052" y="3843804"/>
              <a:ext cx="78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NAK N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8442052" y="2658947"/>
              <a:ext cx="2804480" cy="3536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8442052" y="3110877"/>
              <a:ext cx="2811897" cy="3946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Multiply 71"/>
            <p:cNvSpPr/>
            <p:nvPr/>
          </p:nvSpPr>
          <p:spPr>
            <a:xfrm>
              <a:off x="9760409" y="2508507"/>
              <a:ext cx="389066" cy="608837"/>
            </a:xfrm>
            <a:prstGeom prst="mathMultiply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9406830" y="4274327"/>
              <a:ext cx="1502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</a:t>
              </a:r>
              <a:r>
                <a:rPr lang="en-US" i="1" dirty="0">
                  <a:solidFill>
                    <a:srgbClr val="FF0000"/>
                  </a:solidFill>
                </a:rPr>
                <a:t>N</a:t>
              </a: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>
              <a:off x="8476145" y="4797223"/>
              <a:ext cx="2806981" cy="4074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9406830" y="4797223"/>
              <a:ext cx="17347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</a:t>
              </a:r>
              <a:r>
                <a:rPr lang="en-US" i="1" dirty="0">
                  <a:solidFill>
                    <a:srgbClr val="FF0000"/>
                  </a:solidFill>
                </a:rPr>
                <a:t>N+1</a:t>
              </a: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>
              <a:off x="8442052" y="3509622"/>
              <a:ext cx="2811897" cy="3463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8494980" y="5150596"/>
              <a:ext cx="2788146" cy="4287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9404117" y="5166555"/>
              <a:ext cx="17347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</a:t>
              </a:r>
              <a:r>
                <a:rPr lang="en-US" i="1" dirty="0">
                  <a:solidFill>
                    <a:srgbClr val="FF0000"/>
                  </a:solidFill>
                </a:rPr>
                <a:t>N+2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9142334" y="3382749"/>
              <a:ext cx="17347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RDMA Send N+2</a:t>
              </a:r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>
              <a:off x="11224772" y="1387011"/>
              <a:ext cx="58354" cy="485261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409210" y="3548014"/>
            <a:ext cx="978074" cy="607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Sender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47517" y="3548014"/>
            <a:ext cx="978074" cy="607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Receiver</a:t>
            </a:r>
          </a:p>
        </p:txBody>
      </p:sp>
      <p:cxnSp>
        <p:nvCxnSpPr>
          <p:cNvPr id="8" name="Straight Arrow Connector 7"/>
          <p:cNvCxnSpPr>
            <a:stCxn id="5" idx="0"/>
          </p:cNvCxnSpPr>
          <p:nvPr/>
        </p:nvCxnSpPr>
        <p:spPr>
          <a:xfrm flipV="1">
            <a:off x="898247" y="2817440"/>
            <a:ext cx="886794" cy="7305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1512692" y="2210001"/>
            <a:ext cx="978074" cy="607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Switch</a:t>
            </a:r>
          </a:p>
        </p:txBody>
      </p:sp>
      <p:cxnSp>
        <p:nvCxnSpPr>
          <p:cNvPr id="14" name="Straight Arrow Connector 13"/>
          <p:cNvCxnSpPr>
            <a:endCxn id="50" idx="0"/>
          </p:cNvCxnSpPr>
          <p:nvPr/>
        </p:nvCxnSpPr>
        <p:spPr>
          <a:xfrm>
            <a:off x="2318124" y="2829800"/>
            <a:ext cx="718430" cy="7182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001729" y="2873739"/>
            <a:ext cx="0" cy="83977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121413" y="3057838"/>
            <a:ext cx="18118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Pkt drop rate 1/256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02045" y="1498068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255559" y="1424184"/>
            <a:ext cx="1037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1011012" y="1311648"/>
            <a:ext cx="1037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355010" y="1290919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274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6" grpId="0"/>
      <p:bldP spid="56" grpId="0"/>
      <p:bldP spid="57" grpId="0"/>
      <p:bldP spid="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PFC 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69270" cy="4351338"/>
          </a:xfrm>
        </p:spPr>
        <p:txBody>
          <a:bodyPr/>
          <a:lstStyle/>
          <a:p>
            <a:r>
              <a:rPr lang="en-US" dirty="0"/>
              <a:t>Our data centers use Clos network</a:t>
            </a:r>
          </a:p>
          <a:p>
            <a:r>
              <a:rPr lang="en-US" dirty="0"/>
              <a:t>Packets first travel up then go down</a:t>
            </a:r>
          </a:p>
          <a:p>
            <a:r>
              <a:rPr lang="en-US" dirty="0"/>
              <a:t>No cyclic buffer dependency for up-down routing -&gt; no deadlock</a:t>
            </a:r>
          </a:p>
          <a:p>
            <a:r>
              <a:rPr lang="en-US" dirty="0"/>
              <a:t>But we did experience deadlock!</a:t>
            </a:r>
          </a:p>
        </p:txBody>
      </p:sp>
      <p:sp>
        <p:nvSpPr>
          <p:cNvPr id="5" name="Rectangle 4"/>
          <p:cNvSpPr/>
          <p:nvPr/>
        </p:nvSpPr>
        <p:spPr>
          <a:xfrm>
            <a:off x="7232462" y="3128261"/>
            <a:ext cx="487579" cy="445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41564" y="3986778"/>
            <a:ext cx="487579" cy="3414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10271" y="3128261"/>
            <a:ext cx="487579" cy="445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99855" y="3986778"/>
            <a:ext cx="487579" cy="3157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5" idx="2"/>
            <a:endCxn id="6" idx="0"/>
          </p:cNvCxnSpPr>
          <p:nvPr/>
        </p:nvCxnSpPr>
        <p:spPr>
          <a:xfrm flipH="1">
            <a:off x="6985353" y="3573698"/>
            <a:ext cx="490898" cy="413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2"/>
            <a:endCxn id="8" idx="0"/>
          </p:cNvCxnSpPr>
          <p:nvPr/>
        </p:nvCxnSpPr>
        <p:spPr>
          <a:xfrm>
            <a:off x="8154060" y="3573699"/>
            <a:ext cx="489584" cy="4130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2"/>
            <a:endCxn id="6" idx="0"/>
          </p:cNvCxnSpPr>
          <p:nvPr/>
        </p:nvCxnSpPr>
        <p:spPr>
          <a:xfrm flipH="1">
            <a:off x="6985353" y="3573698"/>
            <a:ext cx="1168707" cy="413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5" idx="2"/>
            <a:endCxn id="8" idx="0"/>
          </p:cNvCxnSpPr>
          <p:nvPr/>
        </p:nvCxnSpPr>
        <p:spPr>
          <a:xfrm>
            <a:off x="7476251" y="3573699"/>
            <a:ext cx="1167393" cy="4130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606589" y="2983206"/>
            <a:ext cx="2337890" cy="2261147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51807" y="1825625"/>
            <a:ext cx="487579" cy="445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412991" y="1831611"/>
            <a:ext cx="487579" cy="445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082488" y="1831611"/>
            <a:ext cx="487579" cy="445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751985" y="1826822"/>
            <a:ext cx="487579" cy="445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9394719" y="3128261"/>
            <a:ext cx="487579" cy="445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037341" y="3978425"/>
            <a:ext cx="487579" cy="3241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072528" y="3128261"/>
            <a:ext cx="487579" cy="445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560107" y="3977433"/>
            <a:ext cx="487579" cy="3251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8" idx="2"/>
            <a:endCxn id="19" idx="0"/>
          </p:cNvCxnSpPr>
          <p:nvPr/>
        </p:nvCxnSpPr>
        <p:spPr>
          <a:xfrm flipH="1">
            <a:off x="9281131" y="3573699"/>
            <a:ext cx="357379" cy="4047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20" idx="2"/>
            <a:endCxn id="21" idx="0"/>
          </p:cNvCxnSpPr>
          <p:nvPr/>
        </p:nvCxnSpPr>
        <p:spPr>
          <a:xfrm>
            <a:off x="10316318" y="3573699"/>
            <a:ext cx="487579" cy="4037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0" idx="2"/>
            <a:endCxn id="19" idx="0"/>
          </p:cNvCxnSpPr>
          <p:nvPr/>
        </p:nvCxnSpPr>
        <p:spPr>
          <a:xfrm flipH="1">
            <a:off x="9281131" y="3573699"/>
            <a:ext cx="1035188" cy="4047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8" idx="2"/>
            <a:endCxn id="21" idx="0"/>
          </p:cNvCxnSpPr>
          <p:nvPr/>
        </p:nvCxnSpPr>
        <p:spPr>
          <a:xfrm>
            <a:off x="9638509" y="3573699"/>
            <a:ext cx="1165388" cy="4037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9001023" y="2983206"/>
            <a:ext cx="2143961" cy="2261147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5" idx="0"/>
            <a:endCxn id="14" idx="2"/>
          </p:cNvCxnSpPr>
          <p:nvPr/>
        </p:nvCxnSpPr>
        <p:spPr>
          <a:xfrm flipV="1">
            <a:off x="7476251" y="2271063"/>
            <a:ext cx="519345" cy="8571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5" idx="0"/>
            <a:endCxn id="15" idx="2"/>
          </p:cNvCxnSpPr>
          <p:nvPr/>
        </p:nvCxnSpPr>
        <p:spPr>
          <a:xfrm flipV="1">
            <a:off x="7476251" y="2277049"/>
            <a:ext cx="1180529" cy="8512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7" idx="0"/>
            <a:endCxn id="16" idx="2"/>
          </p:cNvCxnSpPr>
          <p:nvPr/>
        </p:nvCxnSpPr>
        <p:spPr>
          <a:xfrm flipV="1">
            <a:off x="8154060" y="2277049"/>
            <a:ext cx="1172217" cy="8512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7" idx="0"/>
            <a:endCxn id="17" idx="2"/>
          </p:cNvCxnSpPr>
          <p:nvPr/>
        </p:nvCxnSpPr>
        <p:spPr>
          <a:xfrm flipV="1">
            <a:off x="8154060" y="2272260"/>
            <a:ext cx="1841714" cy="8560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0"/>
            <a:endCxn id="7" idx="0"/>
          </p:cNvCxnSpPr>
          <p:nvPr/>
        </p:nvCxnSpPr>
        <p:spPr>
          <a:xfrm>
            <a:off x="8154060" y="3128260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8" idx="0"/>
            <a:endCxn id="14" idx="2"/>
          </p:cNvCxnSpPr>
          <p:nvPr/>
        </p:nvCxnSpPr>
        <p:spPr>
          <a:xfrm flipH="1" flipV="1">
            <a:off x="7995596" y="2271063"/>
            <a:ext cx="1642912" cy="8571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8" idx="0"/>
            <a:endCxn id="15" idx="2"/>
          </p:cNvCxnSpPr>
          <p:nvPr/>
        </p:nvCxnSpPr>
        <p:spPr>
          <a:xfrm flipH="1" flipV="1">
            <a:off x="8656781" y="2277049"/>
            <a:ext cx="981728" cy="8512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0" idx="0"/>
            <a:endCxn id="16" idx="2"/>
          </p:cNvCxnSpPr>
          <p:nvPr/>
        </p:nvCxnSpPr>
        <p:spPr>
          <a:xfrm flipH="1" flipV="1">
            <a:off x="9326277" y="2277049"/>
            <a:ext cx="990040" cy="8512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0" idx="0"/>
            <a:endCxn id="17" idx="2"/>
          </p:cNvCxnSpPr>
          <p:nvPr/>
        </p:nvCxnSpPr>
        <p:spPr>
          <a:xfrm flipH="1" flipV="1">
            <a:off x="9995774" y="2272260"/>
            <a:ext cx="320544" cy="8560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1046921" y="2085160"/>
            <a:ext cx="468194" cy="319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Spine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140945" y="3128260"/>
            <a:ext cx="385026" cy="319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Leaf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144983" y="4009036"/>
            <a:ext cx="384000" cy="319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ToR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39754" y="2664001"/>
            <a:ext cx="548712" cy="319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Podset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585902" y="3991454"/>
            <a:ext cx="487579" cy="3110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9793376" y="3977433"/>
            <a:ext cx="487579" cy="3251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6741564" y="4410135"/>
            <a:ext cx="487819" cy="666526"/>
            <a:chOff x="1242606" y="5413274"/>
            <a:chExt cx="731880" cy="771197"/>
          </a:xfrm>
        </p:grpSpPr>
        <p:sp>
          <p:nvSpPr>
            <p:cNvPr id="70" name="Rectangle 69"/>
            <p:cNvSpPr/>
            <p:nvPr/>
          </p:nvSpPr>
          <p:spPr>
            <a:xfrm>
              <a:off x="1242606" y="5413274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242606" y="5659646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242966" y="5922449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6707032" y="3876669"/>
            <a:ext cx="559054" cy="1284395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7585902" y="4414720"/>
            <a:ext cx="487819" cy="666526"/>
            <a:chOff x="1242606" y="5413274"/>
            <a:chExt cx="731880" cy="771197"/>
          </a:xfrm>
        </p:grpSpPr>
        <p:sp>
          <p:nvSpPr>
            <p:cNvPr id="67" name="Rectangle 66"/>
            <p:cNvSpPr/>
            <p:nvPr/>
          </p:nvSpPr>
          <p:spPr>
            <a:xfrm>
              <a:off x="1242606" y="5413274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242606" y="5659646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242966" y="5922449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8402671" y="4414720"/>
            <a:ext cx="487819" cy="666526"/>
            <a:chOff x="1242606" y="5413274"/>
            <a:chExt cx="731880" cy="771197"/>
          </a:xfrm>
        </p:grpSpPr>
        <p:sp>
          <p:nvSpPr>
            <p:cNvPr id="64" name="Rectangle 63"/>
            <p:cNvSpPr/>
            <p:nvPr/>
          </p:nvSpPr>
          <p:spPr>
            <a:xfrm>
              <a:off x="1242606" y="5413274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242606" y="5659646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242966" y="5922449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035740" y="4410135"/>
            <a:ext cx="487819" cy="666526"/>
            <a:chOff x="1242606" y="5413274"/>
            <a:chExt cx="731880" cy="771197"/>
          </a:xfrm>
        </p:grpSpPr>
        <p:sp>
          <p:nvSpPr>
            <p:cNvPr id="61" name="Rectangle 60"/>
            <p:cNvSpPr/>
            <p:nvPr/>
          </p:nvSpPr>
          <p:spPr>
            <a:xfrm>
              <a:off x="1242606" y="5413274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242606" y="5659646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242966" y="5922449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9793376" y="4394359"/>
            <a:ext cx="487819" cy="666526"/>
            <a:chOff x="1242606" y="5413274"/>
            <a:chExt cx="731880" cy="771197"/>
          </a:xfrm>
        </p:grpSpPr>
        <p:sp>
          <p:nvSpPr>
            <p:cNvPr id="58" name="Rectangle 57"/>
            <p:cNvSpPr/>
            <p:nvPr/>
          </p:nvSpPr>
          <p:spPr>
            <a:xfrm>
              <a:off x="1242606" y="5413274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242606" y="5659646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242966" y="5922449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0569613" y="4373017"/>
            <a:ext cx="487819" cy="666526"/>
            <a:chOff x="1242606" y="5413274"/>
            <a:chExt cx="731880" cy="771197"/>
          </a:xfrm>
        </p:grpSpPr>
        <p:sp>
          <p:nvSpPr>
            <p:cNvPr id="55" name="Rectangle 54"/>
            <p:cNvSpPr/>
            <p:nvPr/>
          </p:nvSpPr>
          <p:spPr>
            <a:xfrm>
              <a:off x="1242606" y="5413274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242606" y="5659646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242966" y="5922449"/>
              <a:ext cx="731520" cy="2620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9" name="Straight Connector 48"/>
          <p:cNvCxnSpPr>
            <a:stCxn id="40" idx="0"/>
            <a:endCxn id="5" idx="2"/>
          </p:cNvCxnSpPr>
          <p:nvPr/>
        </p:nvCxnSpPr>
        <p:spPr>
          <a:xfrm flipH="1" flipV="1">
            <a:off x="7476251" y="3573699"/>
            <a:ext cx="353440" cy="4177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7" idx="2"/>
            <a:endCxn id="40" idx="0"/>
          </p:cNvCxnSpPr>
          <p:nvPr/>
        </p:nvCxnSpPr>
        <p:spPr>
          <a:xfrm flipH="1">
            <a:off x="7829691" y="3573699"/>
            <a:ext cx="324369" cy="4177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1" idx="0"/>
            <a:endCxn id="18" idx="2"/>
          </p:cNvCxnSpPr>
          <p:nvPr/>
        </p:nvCxnSpPr>
        <p:spPr>
          <a:xfrm flipH="1" flipV="1">
            <a:off x="9638509" y="3573699"/>
            <a:ext cx="398657" cy="4037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1" idx="0"/>
            <a:endCxn id="20" idx="2"/>
          </p:cNvCxnSpPr>
          <p:nvPr/>
        </p:nvCxnSpPr>
        <p:spPr>
          <a:xfrm flipV="1">
            <a:off x="10037166" y="3573699"/>
            <a:ext cx="279152" cy="4037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624865" y="3599314"/>
            <a:ext cx="361477" cy="319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Pod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1144984" y="4689924"/>
            <a:ext cx="580851" cy="319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Servers</a:t>
            </a:r>
          </a:p>
        </p:txBody>
      </p:sp>
      <p:sp>
        <p:nvSpPr>
          <p:cNvPr id="74" name="Freeform 73"/>
          <p:cNvSpPr/>
          <p:nvPr/>
        </p:nvSpPr>
        <p:spPr>
          <a:xfrm>
            <a:off x="6908823" y="2177143"/>
            <a:ext cx="2409348" cy="2590800"/>
          </a:xfrm>
          <a:custGeom>
            <a:avLst/>
            <a:gdLst>
              <a:gd name="connsiteX0" fmla="*/ 25377 w 2409348"/>
              <a:gd name="connsiteY0" fmla="*/ 2590800 h 2590800"/>
              <a:gd name="connsiteX1" fmla="*/ 68920 w 2409348"/>
              <a:gd name="connsiteY1" fmla="*/ 1915886 h 2590800"/>
              <a:gd name="connsiteX2" fmla="*/ 613206 w 2409348"/>
              <a:gd name="connsiteY2" fmla="*/ 1262743 h 2590800"/>
              <a:gd name="connsiteX3" fmla="*/ 1429634 w 2409348"/>
              <a:gd name="connsiteY3" fmla="*/ 696686 h 2590800"/>
              <a:gd name="connsiteX4" fmla="*/ 2202520 w 2409348"/>
              <a:gd name="connsiteY4" fmla="*/ 195943 h 2590800"/>
              <a:gd name="connsiteX5" fmla="*/ 2409348 w 2409348"/>
              <a:gd name="connsiteY5" fmla="*/ 0 h 259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9348" h="2590800">
                <a:moveTo>
                  <a:pt x="25377" y="2590800"/>
                </a:moveTo>
                <a:cubicBezTo>
                  <a:pt x="-1837" y="2364014"/>
                  <a:pt x="-29051" y="2137229"/>
                  <a:pt x="68920" y="1915886"/>
                </a:cubicBezTo>
                <a:cubicBezTo>
                  <a:pt x="166891" y="1694543"/>
                  <a:pt x="386420" y="1465943"/>
                  <a:pt x="613206" y="1262743"/>
                </a:cubicBezTo>
                <a:cubicBezTo>
                  <a:pt x="839992" y="1059543"/>
                  <a:pt x="1164748" y="874486"/>
                  <a:pt x="1429634" y="696686"/>
                </a:cubicBezTo>
                <a:cubicBezTo>
                  <a:pt x="1694520" y="518886"/>
                  <a:pt x="2039234" y="312057"/>
                  <a:pt x="2202520" y="195943"/>
                </a:cubicBezTo>
                <a:cubicBezTo>
                  <a:pt x="2365806" y="79829"/>
                  <a:pt x="2387577" y="39914"/>
                  <a:pt x="2409348" y="0"/>
                </a:cubicBezTo>
              </a:path>
            </a:pathLst>
          </a:custGeom>
          <a:noFill/>
          <a:ln w="25400"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>
            <a:off x="9310688" y="2177736"/>
            <a:ext cx="1005027" cy="2570477"/>
          </a:xfrm>
          <a:custGeom>
            <a:avLst/>
            <a:gdLst>
              <a:gd name="connsiteX0" fmla="*/ 0 w 1005027"/>
              <a:gd name="connsiteY0" fmla="*/ 27302 h 2570477"/>
              <a:gd name="connsiteX1" fmla="*/ 47625 w 1005027"/>
              <a:gd name="connsiteY1" fmla="*/ 3489 h 2570477"/>
              <a:gd name="connsiteX2" fmla="*/ 185737 w 1005027"/>
              <a:gd name="connsiteY2" fmla="*/ 93977 h 2570477"/>
              <a:gd name="connsiteX3" fmla="*/ 519112 w 1005027"/>
              <a:gd name="connsiteY3" fmla="*/ 422589 h 2570477"/>
              <a:gd name="connsiteX4" fmla="*/ 876300 w 1005027"/>
              <a:gd name="connsiteY4" fmla="*/ 836927 h 2570477"/>
              <a:gd name="connsiteX5" fmla="*/ 1004887 w 1005027"/>
              <a:gd name="connsiteY5" fmla="*/ 1217927 h 2570477"/>
              <a:gd name="connsiteX6" fmla="*/ 857250 w 1005027"/>
              <a:gd name="connsiteY6" fmla="*/ 1494152 h 2570477"/>
              <a:gd name="connsiteX7" fmla="*/ 690562 w 1005027"/>
              <a:gd name="connsiteY7" fmla="*/ 1727514 h 2570477"/>
              <a:gd name="connsiteX8" fmla="*/ 671512 w 1005027"/>
              <a:gd name="connsiteY8" fmla="*/ 2046602 h 2570477"/>
              <a:gd name="connsiteX9" fmla="*/ 666750 w 1005027"/>
              <a:gd name="connsiteY9" fmla="*/ 2570477 h 2570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5027" h="2570477">
                <a:moveTo>
                  <a:pt x="0" y="27302"/>
                </a:moveTo>
                <a:cubicBezTo>
                  <a:pt x="8334" y="9839"/>
                  <a:pt x="16669" y="-7623"/>
                  <a:pt x="47625" y="3489"/>
                </a:cubicBezTo>
                <a:cubicBezTo>
                  <a:pt x="78581" y="14601"/>
                  <a:pt x="107156" y="24127"/>
                  <a:pt x="185737" y="93977"/>
                </a:cubicBezTo>
                <a:cubicBezTo>
                  <a:pt x="264318" y="163827"/>
                  <a:pt x="404018" y="298764"/>
                  <a:pt x="519112" y="422589"/>
                </a:cubicBezTo>
                <a:cubicBezTo>
                  <a:pt x="634206" y="546414"/>
                  <a:pt x="795338" y="704371"/>
                  <a:pt x="876300" y="836927"/>
                </a:cubicBezTo>
                <a:cubicBezTo>
                  <a:pt x="957262" y="969483"/>
                  <a:pt x="1008062" y="1108390"/>
                  <a:pt x="1004887" y="1217927"/>
                </a:cubicBezTo>
                <a:cubicBezTo>
                  <a:pt x="1001712" y="1327464"/>
                  <a:pt x="909637" y="1409221"/>
                  <a:pt x="857250" y="1494152"/>
                </a:cubicBezTo>
                <a:cubicBezTo>
                  <a:pt x="804863" y="1579083"/>
                  <a:pt x="721518" y="1635439"/>
                  <a:pt x="690562" y="1727514"/>
                </a:cubicBezTo>
                <a:cubicBezTo>
                  <a:pt x="659606" y="1819589"/>
                  <a:pt x="675481" y="1906108"/>
                  <a:pt x="671512" y="2046602"/>
                </a:cubicBezTo>
                <a:cubicBezTo>
                  <a:pt x="667543" y="2187096"/>
                  <a:pt x="667146" y="2378786"/>
                  <a:pt x="666750" y="2570477"/>
                </a:cubicBezTo>
              </a:path>
            </a:pathLst>
          </a:custGeom>
          <a:ln>
            <a:tailEnd type="stealt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07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PFC 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823" y="1825625"/>
            <a:ext cx="4985521" cy="4351338"/>
          </a:xfrm>
        </p:spPr>
        <p:txBody>
          <a:bodyPr/>
          <a:lstStyle/>
          <a:p>
            <a:r>
              <a:rPr lang="en-US" altLang="zh-CN" dirty="0"/>
              <a:t>Preliminaries</a:t>
            </a:r>
          </a:p>
          <a:p>
            <a:pPr lvl="1"/>
            <a:r>
              <a:rPr lang="en-US" altLang="zh-CN" dirty="0"/>
              <a:t>ARP table: IP address to MAC address mapping</a:t>
            </a:r>
          </a:p>
          <a:p>
            <a:pPr lvl="1"/>
            <a:r>
              <a:rPr lang="en-US" altLang="zh-CN" dirty="0"/>
              <a:t>MAC table: MAC  address to port mapping</a:t>
            </a:r>
          </a:p>
          <a:p>
            <a:pPr lvl="1"/>
            <a:r>
              <a:rPr lang="en-US" altLang="zh-CN" dirty="0"/>
              <a:t>If MAC entry is missing, packets are flooded to all ports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604647" y="2252756"/>
            <a:ext cx="4975411" cy="36979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563824"/>
              </p:ext>
            </p:extLst>
          </p:nvPr>
        </p:nvGraphicFramePr>
        <p:xfrm>
          <a:off x="7311364" y="2657462"/>
          <a:ext cx="243914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4477">
                  <a:extLst>
                    <a:ext uri="{9D8B030D-6E8A-4147-A177-3AD203B41FA5}">
                      <a16:colId xmlns:a16="http://schemas.microsoft.com/office/drawing/2014/main" val="1647521988"/>
                    </a:ext>
                  </a:extLst>
                </a:gridCol>
                <a:gridCol w="847165">
                  <a:extLst>
                    <a:ext uri="{9D8B030D-6E8A-4147-A177-3AD203B41FA5}">
                      <a16:colId xmlns:a16="http://schemas.microsoft.com/office/drawing/2014/main" val="1831452799"/>
                    </a:ext>
                  </a:extLst>
                </a:gridCol>
                <a:gridCol w="887506">
                  <a:extLst>
                    <a:ext uri="{9D8B030D-6E8A-4147-A177-3AD203B41FA5}">
                      <a16:colId xmlns:a16="http://schemas.microsoft.com/office/drawing/2014/main" val="2685139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TTL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015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MAC0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069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12886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518014"/>
              </p:ext>
            </p:extLst>
          </p:nvPr>
        </p:nvGraphicFramePr>
        <p:xfrm>
          <a:off x="8843582" y="4101727"/>
          <a:ext cx="237266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6248">
                  <a:extLst>
                    <a:ext uri="{9D8B030D-6E8A-4147-A177-3AD203B41FA5}">
                      <a16:colId xmlns:a16="http://schemas.microsoft.com/office/drawing/2014/main" val="1647521988"/>
                    </a:ext>
                  </a:extLst>
                </a:gridCol>
                <a:gridCol w="753035">
                  <a:extLst>
                    <a:ext uri="{9D8B030D-6E8A-4147-A177-3AD203B41FA5}">
                      <a16:colId xmlns:a16="http://schemas.microsoft.com/office/drawing/2014/main" val="1831452799"/>
                    </a:ext>
                  </a:extLst>
                </a:gridCol>
                <a:gridCol w="793377">
                  <a:extLst>
                    <a:ext uri="{9D8B030D-6E8A-4147-A177-3AD203B41FA5}">
                      <a16:colId xmlns:a16="http://schemas.microsoft.com/office/drawing/2014/main" val="2685139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TTL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015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069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128868"/>
                  </a:ext>
                </a:extLst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402941" y="2847602"/>
            <a:ext cx="403411" cy="4034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386506" y="3686365"/>
            <a:ext cx="403411" cy="4034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386506" y="4635143"/>
            <a:ext cx="403411" cy="4034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347101" y="5755715"/>
            <a:ext cx="403411" cy="4034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396093" y="5748992"/>
            <a:ext cx="403411" cy="4034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311364" y="5748992"/>
            <a:ext cx="403411" cy="4034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17127" y="1848953"/>
            <a:ext cx="7393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Input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954675" y="6030653"/>
            <a:ext cx="9316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Output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5466629" y="3864111"/>
            <a:ext cx="4082925" cy="1888055"/>
            <a:chOff x="5466629" y="3864111"/>
            <a:chExt cx="4082925" cy="1888055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8248186" y="3864111"/>
              <a:ext cx="0" cy="11843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8257889" y="5048452"/>
              <a:ext cx="55879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466629" y="4835930"/>
              <a:ext cx="147319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6953274" y="4351240"/>
              <a:ext cx="1021977" cy="56840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Dst: IP1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7317342" y="4945343"/>
              <a:ext cx="147918" cy="793376"/>
            </a:xfrm>
            <a:custGeom>
              <a:avLst/>
              <a:gdLst>
                <a:gd name="connsiteX0" fmla="*/ 0 w 147918"/>
                <a:gd name="connsiteY0" fmla="*/ 0 h 793376"/>
                <a:gd name="connsiteX1" fmla="*/ 40341 w 147918"/>
                <a:gd name="connsiteY1" fmla="*/ 457200 h 793376"/>
                <a:gd name="connsiteX2" fmla="*/ 147918 w 147918"/>
                <a:gd name="connsiteY2" fmla="*/ 793376 h 793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7918" h="793376">
                  <a:moveTo>
                    <a:pt x="0" y="0"/>
                  </a:moveTo>
                  <a:cubicBezTo>
                    <a:pt x="7844" y="162485"/>
                    <a:pt x="15688" y="324971"/>
                    <a:pt x="40341" y="457200"/>
                  </a:cubicBezTo>
                  <a:cubicBezTo>
                    <a:pt x="64994" y="589429"/>
                    <a:pt x="106456" y="691402"/>
                    <a:pt x="147918" y="793376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7411472" y="4972237"/>
              <a:ext cx="1183341" cy="779929"/>
            </a:xfrm>
            <a:custGeom>
              <a:avLst/>
              <a:gdLst>
                <a:gd name="connsiteX0" fmla="*/ 0 w 1183341"/>
                <a:gd name="connsiteY0" fmla="*/ 0 h 779929"/>
                <a:gd name="connsiteX1" fmla="*/ 188258 w 1183341"/>
                <a:gd name="connsiteY1" fmla="*/ 349623 h 779929"/>
                <a:gd name="connsiteX2" fmla="*/ 739588 w 1183341"/>
                <a:gd name="connsiteY2" fmla="*/ 537882 h 779929"/>
                <a:gd name="connsiteX3" fmla="*/ 1062317 w 1183341"/>
                <a:gd name="connsiteY3" fmla="*/ 672353 h 779929"/>
                <a:gd name="connsiteX4" fmla="*/ 1183341 w 1183341"/>
                <a:gd name="connsiteY4" fmla="*/ 779929 h 779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3341" h="779929">
                  <a:moveTo>
                    <a:pt x="0" y="0"/>
                  </a:moveTo>
                  <a:cubicBezTo>
                    <a:pt x="32496" y="129988"/>
                    <a:pt x="64993" y="259976"/>
                    <a:pt x="188258" y="349623"/>
                  </a:cubicBezTo>
                  <a:cubicBezTo>
                    <a:pt x="311523" y="439270"/>
                    <a:pt x="593912" y="484094"/>
                    <a:pt x="739588" y="537882"/>
                  </a:cubicBezTo>
                  <a:cubicBezTo>
                    <a:pt x="885264" y="591670"/>
                    <a:pt x="988358" y="632012"/>
                    <a:pt x="1062317" y="672353"/>
                  </a:cubicBezTo>
                  <a:cubicBezTo>
                    <a:pt x="1136276" y="712694"/>
                    <a:pt x="1159808" y="746311"/>
                    <a:pt x="1183341" y="779929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7586283" y="4985684"/>
              <a:ext cx="1963271" cy="739588"/>
            </a:xfrm>
            <a:custGeom>
              <a:avLst/>
              <a:gdLst>
                <a:gd name="connsiteX0" fmla="*/ 0 w 1963271"/>
                <a:gd name="connsiteY0" fmla="*/ 0 h 739588"/>
                <a:gd name="connsiteX1" fmla="*/ 295836 w 1963271"/>
                <a:gd name="connsiteY1" fmla="*/ 188259 h 739588"/>
                <a:gd name="connsiteX2" fmla="*/ 874059 w 1963271"/>
                <a:gd name="connsiteY2" fmla="*/ 322729 h 739588"/>
                <a:gd name="connsiteX3" fmla="*/ 1465730 w 1963271"/>
                <a:gd name="connsiteY3" fmla="*/ 430306 h 739588"/>
                <a:gd name="connsiteX4" fmla="*/ 1963271 w 1963271"/>
                <a:gd name="connsiteY4" fmla="*/ 739588 h 739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63271" h="739588">
                  <a:moveTo>
                    <a:pt x="0" y="0"/>
                  </a:moveTo>
                  <a:cubicBezTo>
                    <a:pt x="75080" y="67235"/>
                    <a:pt x="150160" y="134471"/>
                    <a:pt x="295836" y="188259"/>
                  </a:cubicBezTo>
                  <a:cubicBezTo>
                    <a:pt x="441513" y="242047"/>
                    <a:pt x="679077" y="282388"/>
                    <a:pt x="874059" y="322729"/>
                  </a:cubicBezTo>
                  <a:cubicBezTo>
                    <a:pt x="1069041" y="363070"/>
                    <a:pt x="1284195" y="360830"/>
                    <a:pt x="1465730" y="430306"/>
                  </a:cubicBezTo>
                  <a:cubicBezTo>
                    <a:pt x="1647265" y="499782"/>
                    <a:pt x="1805268" y="619685"/>
                    <a:pt x="1963271" y="739588"/>
                  </a:cubicBez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203865" y="2257687"/>
            <a:ext cx="1089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ARP table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238032" y="3664572"/>
            <a:ext cx="116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MAC table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937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18.2|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5|36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8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24.2|52.8|1.8|0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8.3|3.7|2.6|1.9|1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6|1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2329</TotalTime>
  <Words>942</Words>
  <Application>Microsoft Office PowerPoint</Application>
  <PresentationFormat>Widescreen</PresentationFormat>
  <Paragraphs>316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等线</vt:lpstr>
      <vt:lpstr>Arial</vt:lpstr>
      <vt:lpstr>Calibri</vt:lpstr>
      <vt:lpstr>Calibri Light</vt:lpstr>
      <vt:lpstr>Office Theme</vt:lpstr>
      <vt:lpstr>RDMA over Commodity Ethernet at Scale</vt:lpstr>
      <vt:lpstr>Outline</vt:lpstr>
      <vt:lpstr>RDMA/RoCEv2 background</vt:lpstr>
      <vt:lpstr>Priority-based flow control (PFC)</vt:lpstr>
      <vt:lpstr>DSCP-based PFC</vt:lpstr>
      <vt:lpstr>Outline</vt:lpstr>
      <vt:lpstr>RDMA transport livelock</vt:lpstr>
      <vt:lpstr>PFC deadlock</vt:lpstr>
      <vt:lpstr>PFC deadlock</vt:lpstr>
      <vt:lpstr>PFC deadlock</vt:lpstr>
      <vt:lpstr>PFC deadlock</vt:lpstr>
      <vt:lpstr>NIC PFC pause frame storm</vt:lpstr>
      <vt:lpstr>The slow-receiver symptom</vt:lpstr>
      <vt:lpstr>Outline</vt:lpstr>
      <vt:lpstr>Latency reduction </vt:lpstr>
      <vt:lpstr>RDMA throughput</vt:lpstr>
      <vt:lpstr>Latency and throughput tradeoff</vt:lpstr>
      <vt:lpstr>Lessons learned</vt:lpstr>
      <vt:lpstr>Related work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RDMA over Commodity Ethernet at Scale</dc:title>
  <dc:creator>Chuanxiong Guo (CX)</dc:creator>
  <cp:lastModifiedBy>Chuanxiong Guo (CX)</cp:lastModifiedBy>
  <cp:revision>245</cp:revision>
  <dcterms:created xsi:type="dcterms:W3CDTF">2016-07-21T04:49:58Z</dcterms:created>
  <dcterms:modified xsi:type="dcterms:W3CDTF">2016-08-22T16:24:23Z</dcterms:modified>
</cp:coreProperties>
</file>